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61" r:id="rId4"/>
    <p:sldId id="297" r:id="rId5"/>
    <p:sldId id="283" r:id="rId6"/>
    <p:sldId id="284" r:id="rId7"/>
    <p:sldId id="285" r:id="rId8"/>
    <p:sldId id="290" r:id="rId9"/>
    <p:sldId id="287" r:id="rId10"/>
    <p:sldId id="288" r:id="rId11"/>
    <p:sldId id="282" r:id="rId12"/>
    <p:sldId id="289" r:id="rId13"/>
    <p:sldId id="291" r:id="rId14"/>
    <p:sldId id="295" r:id="rId15"/>
    <p:sldId id="296" r:id="rId16"/>
    <p:sldId id="294" r:id="rId17"/>
  </p:sldIdLst>
  <p:sldSz cx="14630400" cy="8229600"/>
  <p:notesSz cx="8229600" cy="14630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RANSansWeb(FaNum)" panose="02040503050201020203" pitchFamily="18" charset="-78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5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8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4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6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6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5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docs.ultralytics.com/datasets/classify/caltech101/" TargetMode="External"/><Relationship Id="rId7" Type="http://schemas.openxmlformats.org/officeDocument/2006/relationships/hyperlink" Target="https://docs.ultralytics.com/datasets/classify/fashion-mni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ultralytics.com/datasets/classify/cifar100/" TargetMode="External"/><Relationship Id="rId5" Type="http://schemas.openxmlformats.org/officeDocument/2006/relationships/hyperlink" Target="https://docs.ultralytics.com/datasets/classify/cifar10/" TargetMode="External"/><Relationship Id="rId4" Type="http://schemas.openxmlformats.org/officeDocument/2006/relationships/hyperlink" Target="https://docs.ultralytics.com/datasets/classify/caltech25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docs.ultralytics.com/datasets/classify/imagenet/" TargetMode="External"/><Relationship Id="rId7" Type="http://schemas.openxmlformats.org/officeDocument/2006/relationships/hyperlink" Target="https://docs.ultralytics.com/datasets/classify/mn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ultralytics.com/datasets/classify/imagewoof/" TargetMode="External"/><Relationship Id="rId5" Type="http://schemas.openxmlformats.org/officeDocument/2006/relationships/hyperlink" Target="https://docs.ultralytics.com/datasets/classify/imagenette/" TargetMode="External"/><Relationship Id="rId4" Type="http://schemas.openxmlformats.org/officeDocument/2006/relationships/hyperlink" Target="https://docs.ultralytics.com/datasets/classify/imagenet1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aperswithcode.com/datasets" TargetMode="External"/><Relationship Id="rId13" Type="http://schemas.openxmlformats.org/officeDocument/2006/relationships/image" Target="../media/image13.jpg"/><Relationship Id="rId3" Type="http://schemas.openxmlformats.org/officeDocument/2006/relationships/hyperlink" Target="https://www.kaggle.com/datasets" TargetMode="External"/><Relationship Id="rId7" Type="http://schemas.openxmlformats.org/officeDocument/2006/relationships/hyperlink" Target="https://datasetsearch.research.google.com/" TargetMode="External"/><Relationship Id="rId12" Type="http://schemas.openxmlformats.org/officeDocument/2006/relationships/hyperlink" Target="https://selenium-python.readthedocs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chive.ics.uci.edu/ml/index.php" TargetMode="External"/><Relationship Id="rId11" Type="http://schemas.openxmlformats.org/officeDocument/2006/relationships/hyperlink" Target="https://pypi.org/project/beautifulsoup4/" TargetMode="External"/><Relationship Id="rId5" Type="http://schemas.openxmlformats.org/officeDocument/2006/relationships/hyperlink" Target="https://registry.opendata.aws/" TargetMode="External"/><Relationship Id="rId10" Type="http://schemas.openxmlformats.org/officeDocument/2006/relationships/hyperlink" Target="https://github.com/scrapy/scrapy" TargetMode="External"/><Relationship Id="rId4" Type="http://schemas.openxmlformats.org/officeDocument/2006/relationships/hyperlink" Target="https://huggingface.co/docs/datasets/index" TargetMode="External"/><Relationship Id="rId9" Type="http://schemas.openxmlformats.org/officeDocument/2006/relationships/hyperlink" Target="http://data.europa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87533" y="1100548"/>
            <a:ext cx="7941734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7545"/>
              </a:lnSpc>
              <a:buNone/>
            </a:pPr>
            <a:r>
              <a:rPr lang="fa-IR" sz="6600" b="1" dirty="0">
                <a:latin typeface="IRANSansWeb(FaNum)" panose="02040503050201020203" pitchFamily="18" charset="-78"/>
                <a:ea typeface="Unbounded" pitchFamily="34" charset="-122"/>
                <a:cs typeface="IRANSansWeb(FaNum)" panose="02040503050201020203" pitchFamily="18" charset="-78"/>
              </a:rPr>
              <a:t>ایجاد </a:t>
            </a:r>
            <a:r>
              <a:rPr lang="en-US" sz="6600" b="1" dirty="0" err="1">
                <a:latin typeface="IRANSansWeb(FaNum)" panose="02040503050201020203" pitchFamily="18" charset="-78"/>
                <a:ea typeface="Unbounded" pitchFamily="34" charset="-122"/>
                <a:cs typeface="IRANSansWeb(FaNum)" panose="02040503050201020203" pitchFamily="18" charset="-78"/>
              </a:rPr>
              <a:t>مغز</a:t>
            </a:r>
            <a:r>
              <a:rPr lang="en-US" sz="6600" b="1" dirty="0">
                <a:latin typeface="IRANSansWeb(FaNum)" panose="02040503050201020203" pitchFamily="18" charset="-78"/>
                <a:ea typeface="Unbounded" pitchFamily="34" charset="-122"/>
                <a:cs typeface="IRANSansWeb(FaNum)" panose="02040503050201020203" pitchFamily="18" charset="-78"/>
              </a:rPr>
              <a:t> هوشمند</a:t>
            </a:r>
            <a:endParaRPr lang="en-US" sz="66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32483" y="3084977"/>
            <a:ext cx="7477601" cy="4084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-45720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مفاهیم</a:t>
            </a:r>
            <a:r>
              <a:rPr lang="en-US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 </a:t>
            </a:r>
            <a:r>
              <a:rPr lang="en-US" sz="3600" dirty="0" err="1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پایه</a:t>
            </a:r>
            <a:r>
              <a:rPr lang="en-US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 </a:t>
            </a:r>
            <a:r>
              <a:rPr lang="fa-IR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ایجاد مغز هوشمند</a:t>
            </a:r>
          </a:p>
          <a:p>
            <a:pPr marL="457200" indent="-45720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ساخت دیتاست</a:t>
            </a:r>
          </a:p>
          <a:p>
            <a:pPr marL="457200" indent="-45720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آماده‌سازی دیتا</a:t>
            </a:r>
          </a:p>
          <a:p>
            <a:pPr marL="457200" indent="-457200" algn="just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 </a:t>
            </a:r>
            <a:r>
              <a:rPr lang="en-US" sz="3600" dirty="0">
                <a:latin typeface="IRANSansWeb(FaNum)" panose="02040503050201020203" pitchFamily="18" charset="-78"/>
                <a:ea typeface="Open Sans" pitchFamily="34" charset="-122"/>
                <a:cs typeface="IRANSansWeb(FaNum)" panose="02040503050201020203" pitchFamily="18" charset="-78"/>
              </a:rPr>
              <a:t>Labelling</a:t>
            </a:r>
            <a:endParaRPr lang="en-US" sz="36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sp>
        <p:nvSpPr>
          <p:cNvPr id="8" name="Text 5"/>
          <p:cNvSpPr/>
          <p:nvPr/>
        </p:nvSpPr>
        <p:spPr>
          <a:xfrm>
            <a:off x="6461998" y="5336500"/>
            <a:ext cx="70485" cy="97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ام</a:t>
            </a:r>
            <a:endParaRPr lang="en-US" sz="7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7245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232400" y="429156"/>
            <a:ext cx="8708933" cy="1123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مجموعه‌های داده معروف در بینایی ماشین</a:t>
            </a:r>
          </a:p>
        </p:txBody>
      </p:sp>
      <p:sp>
        <p:nvSpPr>
          <p:cNvPr id="5" name="Shape 3"/>
          <p:cNvSpPr/>
          <p:nvPr/>
        </p:nvSpPr>
        <p:spPr>
          <a:xfrm>
            <a:off x="689067" y="1219200"/>
            <a:ext cx="13069265" cy="658124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72068" y="1532465"/>
            <a:ext cx="12624527" cy="5954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3"/>
              </a:rPr>
              <a:t>Caltech 101</a:t>
            </a:r>
            <a:r>
              <a:rPr lang="en-US" sz="24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 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A dataset containing images of 101 object categories for image classification tasks.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4"/>
              </a:rPr>
              <a:t>Caltech 256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 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An extended version of Caltech 101 with 256 object categories and more challenging images.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5"/>
              </a:rPr>
              <a:t>CIFAR-10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dataset of 60K 32x32 color images in 10 </a:t>
            </a: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6"/>
              </a:rPr>
              <a:t>CIFAR-100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An extended version of CIFAR-10 with 100 object categories and 600 images per class.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7"/>
              </a:rPr>
              <a:t>Fashion-MNIST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dataset consisting of 70,000 grayscale images of 10 fashion categories for image classification tasks.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1" algn="just" rtl="1"/>
            <a:endParaRPr lang="fa-IR" sz="1600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809D0-B82A-4177-96A1-31D51F55F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441" y="2957577"/>
            <a:ext cx="72675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232400" y="429156"/>
            <a:ext cx="8708933" cy="1123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مجموعه‌های داده معروف در بینایی ماشین</a:t>
            </a:r>
          </a:p>
        </p:txBody>
      </p:sp>
      <p:sp>
        <p:nvSpPr>
          <p:cNvPr id="5" name="Shape 3"/>
          <p:cNvSpPr/>
          <p:nvPr/>
        </p:nvSpPr>
        <p:spPr>
          <a:xfrm>
            <a:off x="689067" y="1219200"/>
            <a:ext cx="13069265" cy="658124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72068" y="1524001"/>
            <a:ext cx="12653432" cy="5963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rtl="1"/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COCO (Common Objects in Context) </a:t>
            </a:r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   </a:t>
            </a:r>
            <a:r>
              <a:rPr lang="fa-IR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شامل بیش از 330,000 تصویر</a:t>
            </a:r>
          </a:p>
          <a:p>
            <a:pPr algn="just" rtl="1"/>
            <a:r>
              <a:rPr lang="fa-IR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  با بیش از 1.5 میلیون برچسب برای اشیا مختلف در زمینه‌های متنوع. </a:t>
            </a:r>
          </a:p>
          <a:p>
            <a:pPr algn="just" rtl="1"/>
            <a:endParaRPr lang="fa-IR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lvl="1" algn="just" rtl="1"/>
            <a:endParaRPr lang="fa-IR" sz="16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lvl="1" algn="just" rtl="1"/>
            <a:endParaRPr lang="fa-IR" sz="16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C749D-0113-45C0-B058-60022D02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36" y="2974273"/>
            <a:ext cx="9110863" cy="38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232400" y="429156"/>
            <a:ext cx="8708933" cy="1123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مجموعه‌های داده معروف در بینایی ماشین</a:t>
            </a:r>
          </a:p>
        </p:txBody>
      </p:sp>
      <p:sp>
        <p:nvSpPr>
          <p:cNvPr id="5" name="Shape 3"/>
          <p:cNvSpPr/>
          <p:nvPr/>
        </p:nvSpPr>
        <p:spPr>
          <a:xfrm>
            <a:off x="689067" y="1219200"/>
            <a:ext cx="13069265" cy="658124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72068" y="1532465"/>
            <a:ext cx="12624527" cy="5954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3"/>
              </a:rPr>
              <a:t>ImageNet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large-scale dataset for object detection and image classification with over 14 million images and 20,000</a:t>
            </a:r>
            <a:r>
              <a:rPr lang="en-US" sz="1600" dirty="0">
                <a:solidFill>
                  <a:srgbClr val="000000"/>
                </a:solidFill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. categories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4"/>
              </a:rPr>
              <a:t>ImageNet-10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smaller subset of ImageNet with 10 categories for faster experimentation and testing.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 err="1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5"/>
              </a:rPr>
              <a:t>Imagenette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smaller subset of ImageNet that contains 10 easily distinguishable classes for quicker training and testing.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 err="1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6"/>
              </a:rPr>
              <a:t>Imagewoof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more challenging subset of ImageNet containing 10 dog breed categories for image classification tasks.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FF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  <a:hlinkClick r:id="rId7"/>
              </a:rPr>
              <a:t>MNIST</a:t>
            </a:r>
            <a:r>
              <a:rPr lang="en-US" sz="2400" b="1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:</a:t>
            </a:r>
            <a:r>
              <a:rPr lang="en-US" sz="1600" dirty="0">
                <a:solidFill>
                  <a:srgbClr val="000000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A dataset of 70,000 grayscale images of handwritten digits for image classification tasks.</a:t>
            </a:r>
            <a:endParaRPr lang="en-US" sz="16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lvl="1" algn="just" rtl="1"/>
            <a:endParaRPr lang="fa-IR" sz="1600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2DD21-4B82-465E-B1E4-28F9ECE12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673" y="4509821"/>
            <a:ext cx="4805316" cy="28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7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872068" y="824178"/>
            <a:ext cx="13069265" cy="658124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2068" y="1532465"/>
            <a:ext cx="12624527" cy="5954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algn="just" rtl="1"/>
            <a:endParaRPr lang="fa-IR" sz="1600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3FD473-AFCE-4CDB-AB73-0BB79634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866" y="2192934"/>
            <a:ext cx="4545695" cy="3317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2E4F3-F52B-4AD6-A002-4CA2FAB68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35" y="2192934"/>
            <a:ext cx="6989077" cy="3317834"/>
          </a:xfrm>
          <a:prstGeom prst="rect">
            <a:avLst/>
          </a:prstGeom>
        </p:spPr>
      </p:pic>
      <p:sp>
        <p:nvSpPr>
          <p:cNvPr id="12" name="Text 2">
            <a:extLst>
              <a:ext uri="{FF2B5EF4-FFF2-40B4-BE49-F238E27FC236}">
                <a16:creationId xmlns:a16="http://schemas.microsoft.com/office/drawing/2014/main" id="{D9F2D152-7C51-40FA-A979-626415A14F4C}"/>
              </a:ext>
            </a:extLst>
          </p:cNvPr>
          <p:cNvSpPr/>
          <p:nvPr/>
        </p:nvSpPr>
        <p:spPr>
          <a:xfrm>
            <a:off x="2960733" y="6215897"/>
            <a:ext cx="8708933" cy="1123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en-US" sz="4000" b="1" dirty="0" err="1">
                <a:latin typeface="IRANSansWeb(FaNum)" panose="02040503050201020203" pitchFamily="18" charset="-78"/>
                <a:cs typeface="IRANSansWeb(FaNum)" panose="02040503050201020203" pitchFamily="18" charset="-78"/>
              </a:rPr>
              <a:t>Midjourney</a:t>
            </a:r>
            <a:r>
              <a:rPr lang="en-US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                            Tesla</a:t>
            </a:r>
            <a:endParaRPr lang="fa-IR" sz="4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608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643468" y="568736"/>
            <a:ext cx="13546666" cy="7186731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2068" y="1532465"/>
            <a:ext cx="12624527" cy="5954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algn="just" rtl="1"/>
            <a:endParaRPr lang="fa-IR" sz="1600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28B43-EE76-47B1-9801-192CB5A7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38" y="1200133"/>
            <a:ext cx="12284013" cy="59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872068" y="824178"/>
            <a:ext cx="13069265" cy="658124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2068" y="1532465"/>
            <a:ext cx="12624527" cy="5954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algn="just" rtl="1"/>
            <a:endParaRPr lang="fa-IR" sz="1600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FAEF64-8179-4E21-86C8-D56113B2A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43" y="1321942"/>
            <a:ext cx="5094720" cy="3028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64119E-8470-410A-8A7E-4E05AB4CF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37" y="1313666"/>
            <a:ext cx="4313322" cy="3037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5BD9E-2CF7-4EA2-A1AC-51590C62A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753" y="3889999"/>
            <a:ext cx="4913513" cy="32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AD6797FA-3B80-41CE-B64B-89DAB47259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533" y="626533"/>
            <a:ext cx="13524752" cy="67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4064000" y="389897"/>
            <a:ext cx="10329333" cy="6959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دیتا چیست و چرا در بینایی کامپیوتر اهمیت دارد؟</a:t>
            </a:r>
            <a:endParaRPr lang="en-US" sz="4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4882EC-C580-4BF0-8E8F-E89177DF7E72}"/>
              </a:ext>
            </a:extLst>
          </p:cNvPr>
          <p:cNvSpPr/>
          <p:nvPr/>
        </p:nvSpPr>
        <p:spPr>
          <a:xfrm>
            <a:off x="630867" y="1337733"/>
            <a:ext cx="13502228" cy="65019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41C7D-09FC-46D6-945B-3076D5A696C7}"/>
              </a:ext>
            </a:extLst>
          </p:cNvPr>
          <p:cNvSpPr txBox="1"/>
          <p:nvPr/>
        </p:nvSpPr>
        <p:spPr>
          <a:xfrm>
            <a:off x="865766" y="1728612"/>
            <a:ext cx="1289886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تعریف</a:t>
            </a:r>
            <a:r>
              <a:rPr lang="en-US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</a:t>
            </a:r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بینایی کامپیوتری </a:t>
            </a:r>
            <a:r>
              <a:rPr lang="en-US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Computer Vision)</a:t>
            </a:r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</a:p>
          <a:p>
            <a:pPr algn="just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شاخه‌ای از هوش مصنوعی است که به دستگاه‌ها و کامپیوترها امکان می‌دهد تا از طریق تصاویر و ویدیوها، محیط پیرامون را درک کنند. </a:t>
            </a:r>
          </a:p>
          <a:p>
            <a:pPr algn="just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کاربردهای بینایی کامپیوتری شامل تشخیص اشیا، تشخیص و دسته بندی چهره، تحلیل تصاویر پزشکی، رانندگی خودکار و غیره می‌باشد.</a:t>
            </a:r>
            <a:endParaRPr lang="en-US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en-US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داده(</a:t>
            </a:r>
            <a:r>
              <a:rPr lang="en-US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Data</a:t>
            </a:r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4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en-US" sz="2000" b="0" i="0" dirty="0">
              <a:effectLst/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r>
              <a:rPr lang="fa-IR" sz="2000" b="0" i="0" dirty="0">
                <a:effectLst/>
                <a:latin typeface="IRANSansWeb(FaNum)" panose="02040503050201020203" pitchFamily="18" charset="-78"/>
                <a:cs typeface="IRANSansWeb(FaNum)" panose="02040503050201020203" pitchFamily="18" charset="-78"/>
              </a:rPr>
              <a:t>داده‌ها در بینایی کامپیوتر به عنوان ورودی اصلی به مدل‌های یادگیری ماشین و الگوریتم‌های بینایی کامپیوتری عمل می‌کنند.</a:t>
            </a:r>
            <a:endParaRPr lang="en-US" sz="2000" b="0" i="0" dirty="0">
              <a:effectLst/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r>
              <a:rPr lang="fa-IR" sz="2000" b="0" i="0" dirty="0">
                <a:effectLst/>
                <a:latin typeface="IRANSansWeb(FaNum)" panose="02040503050201020203" pitchFamily="18" charset="-78"/>
                <a:cs typeface="IRANSansWeb(FaNum)" panose="02040503050201020203" pitchFamily="18" charset="-78"/>
              </a:rPr>
              <a:t> این داده‌ها می‌توانند شامل تصاویر، ویدیوها، داده‌های سه‌بعدی، داده‌های حرارتی، و داده‌های چند طیفی باشند</a:t>
            </a:r>
            <a:r>
              <a:rPr lang="en-US" sz="2000" b="0" i="0" dirty="0">
                <a:effectLst/>
                <a:latin typeface="IRANSansWeb(FaNum)" panose="02040503050201020203" pitchFamily="18" charset="-78"/>
                <a:cs typeface="IRANSansWeb(FaNum)" panose="02040503050201020203" pitchFamily="18" charset="-78"/>
              </a:rPr>
              <a:t>.</a:t>
            </a:r>
          </a:p>
          <a:p>
            <a:pPr algn="just" rtl="1"/>
            <a:r>
              <a:rPr lang="fa-IR" sz="2000" b="0" i="0" dirty="0">
                <a:effectLst/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بدون داده‌های کافی و کیفی، هیچ مدل یادگیری ماشینی نمی‌تواند الگوهای مهم و معنادار را در تصاویر و ویدیوها شناسایی کند</a:t>
            </a:r>
            <a:r>
              <a:rPr lang="en-US" sz="2000" b="0" i="0" dirty="0">
                <a:effectLst/>
                <a:latin typeface="IRANSansWeb(FaNum)" panose="02040503050201020203" pitchFamily="18" charset="-78"/>
                <a:cs typeface="IRANSansWeb(FaNum)" panose="02040503050201020203" pitchFamily="18" charset="-78"/>
              </a:rPr>
              <a:t>.</a:t>
            </a:r>
            <a:r>
              <a:rPr lang="fa-IR" sz="2000" b="0" i="0" dirty="0">
                <a:effectLst/>
                <a:latin typeface="IRANSansWeb(FaNum)" panose="02040503050201020203" pitchFamily="18" charset="-78"/>
                <a:cs typeface="IRANSansWeb(FaNum)" panose="02040503050201020203" pitchFamily="18" charset="-78"/>
              </a:rPr>
              <a:t> </a:t>
            </a:r>
            <a:endParaRPr lang="en-US" sz="2000" b="0" i="0" dirty="0">
              <a:effectLst/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en-US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/>
            <a:endParaRPr lang="fa-IR" sz="2000" b="0" i="0" dirty="0">
              <a:effectLst/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F00A8-CB14-4E0C-BE4C-6BE501BD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183769"/>
            <a:ext cx="3696814" cy="2738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EF350-579B-4FE2-9A65-A93B6935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81" y="3180109"/>
            <a:ext cx="3799772" cy="27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2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232400" y="429156"/>
            <a:ext cx="8708933" cy="1123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انواع داده</a:t>
            </a:r>
          </a:p>
        </p:txBody>
      </p:sp>
      <p:sp>
        <p:nvSpPr>
          <p:cNvPr id="5" name="Shape 3"/>
          <p:cNvSpPr/>
          <p:nvPr/>
        </p:nvSpPr>
        <p:spPr>
          <a:xfrm>
            <a:off x="898011" y="1329334"/>
            <a:ext cx="12886266" cy="6248265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7" name="Text 5"/>
          <p:cNvSpPr/>
          <p:nvPr/>
        </p:nvSpPr>
        <p:spPr>
          <a:xfrm>
            <a:off x="1369307" y="2285438"/>
            <a:ext cx="12362791" cy="59547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r" rtl="1">
              <a:buAutoNum type="arabicPeriod"/>
            </a:pP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داده‌های ساختار یافته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Structured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2. داده‌های متنی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Text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3. داده‌های تصویری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Image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4. داده‌های صوتی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Audio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5. داده‌های ویدیویی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Video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6. داده‌های زمانی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Time Series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7. داده‌های مکانی </a:t>
            </a:r>
            <a:r>
              <a:rPr lang="en-US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Geospatial Data)</a:t>
            </a: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lvl="1" algn="r" rtl="1"/>
            <a:endParaRPr lang="fa-IR" sz="2000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5F028-8975-4C52-88CB-4000358B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91" y="1481470"/>
            <a:ext cx="2285419" cy="202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4A7C48-19BA-461C-A49C-38D1E34BF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10" y="1916627"/>
            <a:ext cx="4028243" cy="2284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C533F-680D-4191-B8A1-836D96E4E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0" y="4226107"/>
            <a:ext cx="2924175" cy="2495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4AE4CA-C5D9-432F-BB60-D5B93E99A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775" y="5050466"/>
            <a:ext cx="4835525" cy="20411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232400" y="429156"/>
            <a:ext cx="8708933" cy="11230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انواع داده</a:t>
            </a:r>
          </a:p>
        </p:txBody>
      </p:sp>
      <p:sp>
        <p:nvSpPr>
          <p:cNvPr id="5" name="Shape 3"/>
          <p:cNvSpPr/>
          <p:nvPr/>
        </p:nvSpPr>
        <p:spPr>
          <a:xfrm>
            <a:off x="872067" y="1291453"/>
            <a:ext cx="12886266" cy="676881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8FB81-F6F6-41F5-93D7-574ACDD9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857" y="4975808"/>
            <a:ext cx="2066925" cy="2194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CD4C1-31A3-4799-A623-126E84D6C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9" y="1454460"/>
            <a:ext cx="3420159" cy="30725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77E808-EF97-4E4C-8AA3-AD9140293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1503825"/>
            <a:ext cx="4741587" cy="28419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A280E4-E2F1-4D0A-8341-1A1AADE79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262" y="4960640"/>
            <a:ext cx="2066925" cy="2209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5CC7EB-3475-4A5A-A468-0FA31A323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9" y="4652134"/>
            <a:ext cx="3420159" cy="28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2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7067550" y="295341"/>
            <a:ext cx="6873783" cy="614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چطور داده ها را جمع آوری کنیم؟</a:t>
            </a:r>
          </a:p>
        </p:txBody>
      </p:sp>
      <p:sp>
        <p:nvSpPr>
          <p:cNvPr id="5" name="Shape 3"/>
          <p:cNvSpPr/>
          <p:nvPr/>
        </p:nvSpPr>
        <p:spPr>
          <a:xfrm>
            <a:off x="1055067" y="1231336"/>
            <a:ext cx="12886266" cy="6248265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88009" y="2534588"/>
            <a:ext cx="12229441" cy="4052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https://www.kaggle.com/datasets</a:t>
            </a:r>
            <a:br>
              <a:rPr lang="en-US" sz="1800" u="sng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https://huggingface.co/docs/datasets/index</a:t>
            </a:r>
            <a:br>
              <a:rPr lang="en-US" sz="1800" u="sng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https://registry.opendata.aws/</a:t>
            </a:r>
            <a:br>
              <a:rPr lang="en-US" sz="1800" u="sng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https://archive.ics.uci.edu/ml/index.php</a:t>
            </a:r>
            <a:br>
              <a:rPr lang="en-US" sz="1800" u="sng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https://datasetsearch.research.google.com/</a:t>
            </a:r>
            <a:br>
              <a:rPr lang="en-US" sz="1800" u="sng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https://paperswithcode.com/datasets</a:t>
            </a:r>
            <a:br>
              <a:rPr lang="en-US" sz="1800" u="sng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data.europa.eu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https://github.com/scrapy/scrapy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https://pypi.org/project/beautifulsoup4/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strike="noStrike" dirty="0">
                <a:effectLst/>
                <a:latin typeface="IRANSansWeb(FaNum)" panose="02040503050201020203" pitchFamily="18" charset="-78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https://selenium-python.readthedocs.io/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/>
            <a:endParaRPr lang="fa-IR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9729F3-91BD-419F-BFF8-00233BE11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5200" y="2534587"/>
            <a:ext cx="6202250" cy="31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7067550" y="295341"/>
            <a:ext cx="6873783" cy="614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مراحل ساخت دیتاست</a:t>
            </a:r>
          </a:p>
        </p:txBody>
      </p:sp>
      <p:sp>
        <p:nvSpPr>
          <p:cNvPr id="5" name="Shape 3"/>
          <p:cNvSpPr/>
          <p:nvPr/>
        </p:nvSpPr>
        <p:spPr>
          <a:xfrm>
            <a:off x="1055067" y="1231336"/>
            <a:ext cx="12886266" cy="6702923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14450" y="1581150"/>
            <a:ext cx="12365145" cy="62592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آماده‌سازی دیتا (</a:t>
            </a:r>
            <a:r>
              <a:rPr lang="en-US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Data Preparation</a:t>
            </a:r>
            <a:r>
              <a:rPr lang="fa-IR" sz="24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</a:p>
          <a:p>
            <a:pPr algn="r" rtl="1"/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latin typeface="IRANSansWeb(FaNum)" panose="02040503050201020203" pitchFamily="18" charset="-78"/>
                <a:cs typeface="IRANSansWeb(FaNum)" panose="02040503050201020203" pitchFamily="18" charset="-78"/>
              </a:rPr>
              <a:t>پاک‌سازی دیتا: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در این مرحله، داده‌های ناسازگار یا خراب شناسایی و حذف می‌شوند. 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مدیریت داده‌های گمشده و اصلاح اشتباهات موجود در داده‌ها نیز از اهمیت بالایی برخوردار است. </a:t>
            </a:r>
            <a:endParaRPr lang="en-US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پاک‌سازی صحیح دیتا می‌تواند به بهبود دقت مدل‌ها کمک کند.</a:t>
            </a:r>
          </a:p>
          <a:p>
            <a:pPr algn="r" rtl="1"/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40304-2FD9-4F9A-8DCC-1A686798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4343400"/>
            <a:ext cx="8289446" cy="29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829300" y="295341"/>
            <a:ext cx="8112033" cy="614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مراحل ساخت دیتاست، برچسب گذاری</a:t>
            </a:r>
          </a:p>
        </p:txBody>
      </p:sp>
      <p:sp>
        <p:nvSpPr>
          <p:cNvPr id="5" name="Shape 3"/>
          <p:cNvSpPr/>
          <p:nvPr/>
        </p:nvSpPr>
        <p:spPr>
          <a:xfrm>
            <a:off x="1055067" y="1231336"/>
            <a:ext cx="12886266" cy="6248265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16804" y="1428750"/>
            <a:ext cx="12362791" cy="5731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چرا برچسب ‌گذاری داده‌ها مهم است؟</a:t>
            </a:r>
          </a:p>
          <a:p>
            <a:pPr algn="r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داده‌ها به مدل‌ها کمک می‌کند تا یاد بگیرند که چگونه اشیاء و نواحی مختلف را شناسایی کنند. این فرآیند به معنای مشخص کردن اجزاء و نواحی مورد نظر در داده‌ها (تصاویر یا ویدیوها) و تعیین برچسب‌های مناسب برای آن‌هاست.</a:t>
            </a:r>
          </a:p>
          <a:p>
            <a:pPr algn="r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</a:t>
            </a: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انواع برچسب‌گذاری:</a:t>
            </a: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نقطه‌ای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(Point Annotation)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باکس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(Bounding Box)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پولیگان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(Polygon Annotation)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سگمنتیشن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(Segmentation)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اتولیبلینگ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 (</a:t>
            </a:r>
            <a:r>
              <a:rPr lang="en-US" sz="2000" dirty="0" err="1">
                <a:latin typeface="IRANSansWeb(FaNum)" panose="02040503050201020203" pitchFamily="18" charset="-78"/>
                <a:cs typeface="IRANSansWeb(FaNum)" panose="02040503050201020203" pitchFamily="18" charset="-78"/>
              </a:rPr>
              <a:t>Autolabelling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1F4BB4-8B28-4EFF-897E-366BBBB8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587" y="5167118"/>
            <a:ext cx="3685596" cy="1934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F5EDBA-8A60-4571-838A-97B3BF307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944" y="2416736"/>
            <a:ext cx="3181916" cy="2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829300" y="295341"/>
            <a:ext cx="8112033" cy="614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مراحل ساخت دیتاست، برچسب گذاری</a:t>
            </a:r>
          </a:p>
        </p:txBody>
      </p:sp>
      <p:sp>
        <p:nvSpPr>
          <p:cNvPr id="5" name="Shape 3"/>
          <p:cNvSpPr/>
          <p:nvPr/>
        </p:nvSpPr>
        <p:spPr>
          <a:xfrm>
            <a:off x="872067" y="1170137"/>
            <a:ext cx="12886266" cy="6248265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FB7EF-CFC8-4A64-A8F6-C67EE15A6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04" y="1394485"/>
            <a:ext cx="4724162" cy="2695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4633B-1B3E-4BBD-99A6-9C33695FC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203" y="4189566"/>
            <a:ext cx="4724163" cy="3099530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63BE4EEC-C589-4CD7-94AA-B0062873D3FF}"/>
              </a:ext>
            </a:extLst>
          </p:cNvPr>
          <p:cNvSpPr/>
          <p:nvPr/>
        </p:nvSpPr>
        <p:spPr>
          <a:xfrm>
            <a:off x="1316804" y="1428750"/>
            <a:ext cx="12362791" cy="5731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</a:t>
            </a:r>
          </a:p>
          <a:p>
            <a:pPr algn="r" rtl="1"/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انواع برچسب‌گذاری:</a:t>
            </a: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نقطه‌ای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(Point Annotation)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باکس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(Bounding Box)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برچسب‌گذاری پولیگان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(Polygon Annotation)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سگمنتیشن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(Segmentation)</a:t>
            </a:r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اتولیبلینگ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 (</a:t>
            </a:r>
            <a:r>
              <a:rPr lang="en-US" sz="2000" dirty="0" err="1">
                <a:latin typeface="IRANSansWeb(FaNum)" panose="02040503050201020203" pitchFamily="18" charset="-78"/>
                <a:cs typeface="IRANSansWeb(FaNum)" panose="02040503050201020203" pitchFamily="18" charset="-78"/>
              </a:rPr>
              <a:t>Autolabelling</a:t>
            </a:r>
            <a:r>
              <a:rPr lang="en-US" sz="2000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)</a:t>
            </a:r>
          </a:p>
          <a:p>
            <a:pPr algn="r" rtl="1"/>
            <a:endParaRPr lang="fa-IR" sz="2000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18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4805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829300" y="295341"/>
            <a:ext cx="8112033" cy="614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just" rtl="1"/>
            <a:r>
              <a:rPr lang="fa-IR" sz="4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مراحل ساخت دیتاست، برچسب گذاری</a:t>
            </a:r>
          </a:p>
        </p:txBody>
      </p:sp>
      <p:sp>
        <p:nvSpPr>
          <p:cNvPr id="5" name="Shape 3"/>
          <p:cNvSpPr/>
          <p:nvPr/>
        </p:nvSpPr>
        <p:spPr>
          <a:xfrm>
            <a:off x="872067" y="1487618"/>
            <a:ext cx="12886266" cy="6248265"/>
          </a:xfrm>
          <a:prstGeom prst="roundRect">
            <a:avLst>
              <a:gd name="adj" fmla="val 6224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33804" y="1659977"/>
            <a:ext cx="12362791" cy="5731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 </a:t>
            </a:r>
          </a:p>
          <a:p>
            <a:pPr algn="r" rtl="1"/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r" rtl="1"/>
            <a:r>
              <a:rPr lang="fa-IR" sz="2000" b="1" dirty="0">
                <a:latin typeface="IRANSansWeb(FaNum)" panose="02040503050201020203" pitchFamily="18" charset="-78"/>
                <a:cs typeface="IRANSansWeb(FaNum)" panose="02040503050201020203" pitchFamily="18" charset="-78"/>
              </a:rPr>
              <a:t>ابزارهای برچسب‌گذاری:</a:t>
            </a:r>
          </a:p>
          <a:p>
            <a:pPr algn="r" rtl="1"/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 </a:t>
            </a:r>
            <a:endParaRPr lang="en-US" sz="2000" dirty="0">
              <a:effectLst/>
              <a:latin typeface="IRANSansWeb(FaNum)" panose="02040503050201020203" pitchFamily="18" charset="-78"/>
              <a:ea typeface="Calibri" panose="020F0502020204030204" pitchFamily="34" charset="0"/>
              <a:cs typeface="IRANSansWeb(FaNum)" panose="02040503050201020203" pitchFamily="18" charset="-78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2000" dirty="0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 </a:t>
            </a:r>
            <a:r>
              <a:rPr lang="en-US" sz="2000" dirty="0" err="1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LabelImg</a:t>
            </a:r>
            <a:endParaRPr lang="en-US" sz="2000" dirty="0">
              <a:effectLst/>
              <a:latin typeface="IRANSansWeb(FaNum)" panose="02040503050201020203" pitchFamily="18" charset="-78"/>
              <a:ea typeface="Times New Roman" panose="02020603050405020304" pitchFamily="18" charset="0"/>
              <a:cs typeface="IRANSansWeb(FaNum)" panose="02040503050201020203" pitchFamily="18" charset="-78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VGG Image Annotator (VIA) 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LabelMe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VOTT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Deeplabel</a:t>
            </a:r>
            <a:endParaRPr lang="en-US" sz="2000" dirty="0">
              <a:effectLst/>
              <a:latin typeface="IRANSansWeb(FaNum)" panose="02040503050201020203" pitchFamily="18" charset="-78"/>
              <a:ea typeface="Times New Roman" panose="02020603050405020304" pitchFamily="18" charset="0"/>
              <a:cs typeface="IRANSansWeb(FaNum)" panose="02040503050201020203" pitchFamily="18" charset="-78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OpenLabeler</a:t>
            </a:r>
            <a:endParaRPr lang="en-US" sz="2000" dirty="0">
              <a:effectLst/>
              <a:latin typeface="IRANSansWeb(FaNum)" panose="02040503050201020203" pitchFamily="18" charset="-78"/>
              <a:ea typeface="Times New Roman" panose="02020603050405020304" pitchFamily="18" charset="0"/>
              <a:cs typeface="IRANSansWeb(FaNum)" panose="02040503050201020203" pitchFamily="18" charset="-78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Turktool</a:t>
            </a:r>
            <a:endParaRPr lang="en-US" sz="2000" dirty="0">
              <a:latin typeface="IRANSansWeb(FaNum)" panose="02040503050201020203" pitchFamily="18" charset="-78"/>
              <a:ea typeface="Times New Roman" panose="02020603050405020304" pitchFamily="18" charset="0"/>
              <a:cs typeface="IRANSansWeb(FaNum)" panose="02040503050201020203" pitchFamily="18" charset="-78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  <a:latin typeface="IRANSansWeb(FaNum)" panose="02040503050201020203" pitchFamily="18" charset="-78"/>
                <a:ea typeface="Times New Roman" panose="02020603050405020304" pitchFamily="18" charset="0"/>
                <a:cs typeface="IRANSansWeb(FaNum)" panose="02040503050201020203" pitchFamily="18" charset="-78"/>
              </a:rPr>
              <a:t>Lablebox</a:t>
            </a:r>
            <a:endParaRPr lang="fa-IR" sz="2000" dirty="0">
              <a:effectLst/>
              <a:latin typeface="IRANSansWeb(FaNum)" panose="02040503050201020203" pitchFamily="18" charset="-78"/>
              <a:ea typeface="Times New Roman" panose="02020603050405020304" pitchFamily="18" charset="0"/>
              <a:cs typeface="IRANSansWeb(FaNum)" panose="02040503050201020203" pitchFamily="18" charset="-78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fa-IR" sz="2000" b="1" dirty="0">
              <a:latin typeface="IRANSansWeb(FaNum)" panose="02040503050201020203" pitchFamily="18" charset="-78"/>
              <a:cs typeface="IRANSansWeb(FaNum)" panose="02040503050201020203" pitchFamily="18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9F8A28-354D-47C2-A792-A68A5B21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31" y="3223134"/>
            <a:ext cx="6179247" cy="35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745</Words>
  <Application>Microsoft Office PowerPoint</Application>
  <PresentationFormat>Custom</PresentationFormat>
  <Paragraphs>131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IRANSansWeb(FaNum)</vt:lpstr>
      <vt:lpstr>Arial</vt:lpstr>
      <vt:lpstr>Open Sans</vt:lpstr>
      <vt:lpstr>Wingdings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73</cp:revision>
  <dcterms:created xsi:type="dcterms:W3CDTF">2024-06-19T13:09:18Z</dcterms:created>
  <dcterms:modified xsi:type="dcterms:W3CDTF">2024-06-24T06:54:36Z</dcterms:modified>
</cp:coreProperties>
</file>