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318" r:id="rId3"/>
    <p:sldId id="320" r:id="rId4"/>
    <p:sldId id="325" r:id="rId5"/>
    <p:sldId id="326" r:id="rId6"/>
    <p:sldId id="323" r:id="rId7"/>
    <p:sldId id="324" r:id="rId8"/>
    <p:sldId id="329" r:id="rId9"/>
    <p:sldId id="327" r:id="rId10"/>
    <p:sldId id="328" r:id="rId11"/>
    <p:sldId id="341" r:id="rId12"/>
    <p:sldId id="330" r:id="rId13"/>
    <p:sldId id="343" r:id="rId14"/>
    <p:sldId id="332" r:id="rId15"/>
    <p:sldId id="322" r:id="rId16"/>
    <p:sldId id="334" r:id="rId17"/>
    <p:sldId id="336" r:id="rId18"/>
    <p:sldId id="333" r:id="rId19"/>
    <p:sldId id="319" r:id="rId20"/>
    <p:sldId id="337" r:id="rId21"/>
    <p:sldId id="338" r:id="rId22"/>
    <p:sldId id="340" r:id="rId23"/>
    <p:sldId id="339" r:id="rId24"/>
    <p:sldId id="345" r:id="rId25"/>
    <p:sldId id="347" r:id="rId26"/>
  </p:sldIdLst>
  <p:sldSz cx="14630400" cy="8229600"/>
  <p:notesSz cx="8229600" cy="146304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IRANSansWeb(FaNum)" panose="02040503050201020203" pitchFamily="18" charset="-78"/>
      <p:regular r:id="rId32"/>
    </p:embeddedFont>
    <p:embeddedFont>
      <p:font typeface="Open Sans" panose="020B0606030504020204" pitchFamily="34" charset="0"/>
      <p:regular r:id="rId33"/>
      <p:bold r:id="rId34"/>
      <p:italic r:id="rId35"/>
      <p:boldItalic r:id="rId36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3737" autoAdjust="0"/>
  </p:normalViewPr>
  <p:slideViewPr>
    <p:cSldViewPr snapToGrid="0" snapToObjects="1">
      <p:cViewPr>
        <p:scale>
          <a:sx n="50" d="100"/>
          <a:sy n="50" d="100"/>
        </p:scale>
        <p:origin x="100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644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139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67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720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7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29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67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230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866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352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85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995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349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859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2048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001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275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67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11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96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03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68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38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735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851">
        <p159:morph option="byObject"/>
      </p:transition>
    </mc:Choice>
    <mc:Fallback xmlns="">
      <p:transition spd="slow" advTm="2851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851">
        <p159:morph option="byObject"/>
      </p:transition>
    </mc:Choice>
    <mc:Fallback xmlns="">
      <p:transition spd="slow" advTm="2851">
        <p:fad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6014799" y="664003"/>
            <a:ext cx="7941734" cy="9582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r" rtl="1">
              <a:lnSpc>
                <a:spcPts val="7545"/>
              </a:lnSpc>
              <a:buNone/>
            </a:pPr>
            <a:r>
              <a:rPr lang="fa-IR" sz="8000" b="1" dirty="0">
                <a:latin typeface="IRANSansWeb(FaNum)" panose="02040503050201020203" pitchFamily="18" charset="-78"/>
                <a:ea typeface="Unbounded" pitchFamily="34" charset="-122"/>
                <a:cs typeface="IRANSansWeb(FaNum)" panose="02040503050201020203" pitchFamily="18" charset="-78"/>
              </a:rPr>
              <a:t>ایجاد </a:t>
            </a:r>
            <a:r>
              <a:rPr lang="en-US" sz="8000" b="1" dirty="0" err="1">
                <a:latin typeface="IRANSansWeb(FaNum)" panose="02040503050201020203" pitchFamily="18" charset="-78"/>
                <a:ea typeface="Unbounded" pitchFamily="34" charset="-122"/>
                <a:cs typeface="IRANSansWeb(FaNum)" panose="02040503050201020203" pitchFamily="18" charset="-78"/>
              </a:rPr>
              <a:t>مغز</a:t>
            </a:r>
            <a:r>
              <a:rPr lang="en-US" sz="8000" b="1" dirty="0">
                <a:latin typeface="IRANSansWeb(FaNum)" panose="02040503050201020203" pitchFamily="18" charset="-78"/>
                <a:ea typeface="Unbounded" pitchFamily="34" charset="-122"/>
                <a:cs typeface="IRANSansWeb(FaNum)" panose="02040503050201020203" pitchFamily="18" charset="-78"/>
              </a:rPr>
              <a:t> هوشمند</a:t>
            </a:r>
            <a:endParaRPr lang="en-US" sz="8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</p:txBody>
      </p:sp>
      <p:sp>
        <p:nvSpPr>
          <p:cNvPr id="6" name="Text 3"/>
          <p:cNvSpPr/>
          <p:nvPr/>
        </p:nvSpPr>
        <p:spPr>
          <a:xfrm>
            <a:off x="7165856" y="2666387"/>
            <a:ext cx="7222530" cy="408454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rtl="1">
              <a:lnSpc>
                <a:spcPct val="200000"/>
              </a:lnSpc>
            </a:pPr>
            <a:r>
              <a:rPr lang="en-US" sz="4000" dirty="0" err="1">
                <a:latin typeface="IRANSansWeb(FaNum)" panose="02040503050201020203" pitchFamily="18" charset="-78"/>
                <a:ea typeface="Open Sans" pitchFamily="34" charset="-122"/>
                <a:cs typeface="IRANSansWeb(FaNum)" panose="02040503050201020203" pitchFamily="18" charset="-78"/>
              </a:rPr>
              <a:t>مفاهیم</a:t>
            </a:r>
            <a:r>
              <a:rPr lang="en-US" sz="4000" dirty="0">
                <a:latin typeface="IRANSansWeb(FaNum)" panose="02040503050201020203" pitchFamily="18" charset="-78"/>
                <a:ea typeface="Open Sans" pitchFamily="34" charset="-122"/>
                <a:cs typeface="IRANSansWeb(FaNum)" panose="02040503050201020203" pitchFamily="18" charset="-78"/>
              </a:rPr>
              <a:t> </a:t>
            </a:r>
            <a:r>
              <a:rPr lang="en-US" sz="4000" dirty="0" err="1">
                <a:latin typeface="IRANSansWeb(FaNum)" panose="02040503050201020203" pitchFamily="18" charset="-78"/>
                <a:ea typeface="Open Sans" pitchFamily="34" charset="-122"/>
                <a:cs typeface="IRANSansWeb(FaNum)" panose="02040503050201020203" pitchFamily="18" charset="-78"/>
              </a:rPr>
              <a:t>پایه</a:t>
            </a:r>
            <a:r>
              <a:rPr lang="en-US" sz="4000" dirty="0">
                <a:latin typeface="IRANSansWeb(FaNum)" panose="02040503050201020203" pitchFamily="18" charset="-78"/>
                <a:ea typeface="Open Sans" pitchFamily="34" charset="-122"/>
                <a:cs typeface="IRANSansWeb(FaNum)" panose="02040503050201020203" pitchFamily="18" charset="-78"/>
              </a:rPr>
              <a:t> </a:t>
            </a:r>
            <a:r>
              <a:rPr lang="fa-IR" sz="4000" dirty="0">
                <a:latin typeface="IRANSansWeb(FaNum)" panose="02040503050201020203" pitchFamily="18" charset="-78"/>
                <a:ea typeface="Open Sans" pitchFamily="34" charset="-122"/>
                <a:cs typeface="IRANSansWeb(FaNum)" panose="02040503050201020203" pitchFamily="18" charset="-78"/>
              </a:rPr>
              <a:t>ایجاد مغز هوشمند</a:t>
            </a:r>
          </a:p>
          <a:p>
            <a:pPr algn="ctr" rtl="1">
              <a:lnSpc>
                <a:spcPct val="200000"/>
              </a:lnSpc>
            </a:pPr>
            <a:r>
              <a:rPr lang="fa-IR" sz="4000" b="1" dirty="0">
                <a:latin typeface="IRANSansWeb(FaNum)" panose="02040503050201020203" pitchFamily="18" charset="-78"/>
                <a:ea typeface="Open Sans" pitchFamily="34" charset="-122"/>
                <a:cs typeface="IRANSansWeb(FaNum)" panose="02040503050201020203" pitchFamily="18" charset="-78"/>
              </a:rPr>
              <a:t>آموزش مدل _ انواع مدل ها</a:t>
            </a:r>
          </a:p>
        </p:txBody>
      </p:sp>
      <p:sp>
        <p:nvSpPr>
          <p:cNvPr id="8" name="Text 5"/>
          <p:cNvSpPr/>
          <p:nvPr/>
        </p:nvSpPr>
        <p:spPr>
          <a:xfrm>
            <a:off x="6461998" y="5336500"/>
            <a:ext cx="70485" cy="9751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768"/>
              </a:lnSpc>
              <a:buNone/>
            </a:pPr>
            <a:r>
              <a:rPr lang="en-US" sz="768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ام</a:t>
            </a:r>
            <a:endParaRPr lang="en-US" sz="768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1956E7-B0D3-49D0-A684-169586612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302" y="1866896"/>
            <a:ext cx="6532540" cy="52808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193B9E-1DF5-47B8-B055-08623B8D1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1096" y="5817064"/>
            <a:ext cx="2567894" cy="14590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851">
        <p14:reveal/>
      </p:transition>
    </mc:Choice>
    <mc:Fallback xmlns="">
      <p:transition spd="slow" advTm="2851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3403600" y="217291"/>
            <a:ext cx="10329333" cy="69596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just" rtl="1"/>
            <a:r>
              <a:rPr lang="fa-IR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مدل‌های یادگیری عمیق</a:t>
            </a:r>
            <a:r>
              <a:rPr lang="en-US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Deep Learning Models)</a:t>
            </a:r>
            <a:r>
              <a:rPr lang="fa-IR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)</a:t>
            </a:r>
            <a:r>
              <a:rPr lang="en-US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 </a:t>
            </a:r>
            <a:r>
              <a:rPr lang="fa-IR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  <a:r>
              <a:rPr lang="en-US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  <a:r>
              <a:rPr lang="en-US" sz="4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4882EC-C580-4BF0-8E8F-E89177DF7E72}"/>
              </a:ext>
            </a:extLst>
          </p:cNvPr>
          <p:cNvSpPr/>
          <p:nvPr/>
        </p:nvSpPr>
        <p:spPr>
          <a:xfrm>
            <a:off x="846667" y="1130542"/>
            <a:ext cx="13055600" cy="659105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041C7D-09FC-46D6-945B-3076D5A696C7}"/>
              </a:ext>
            </a:extLst>
          </p:cNvPr>
          <p:cNvSpPr txBox="1"/>
          <p:nvPr/>
        </p:nvSpPr>
        <p:spPr>
          <a:xfrm>
            <a:off x="1212485" y="1231464"/>
            <a:ext cx="1232396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endParaRPr lang="fa-IR" sz="2400" b="1" dirty="0">
              <a:solidFill>
                <a:schemeClr val="accent1">
                  <a:lumMod val="75000"/>
                </a:schemeClr>
              </a:solidFill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r>
              <a:rPr lang="fa-IR" sz="24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شبکه‌های عصبی کانولوشنی (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Convolutional Neural Networks - CNNs</a:t>
            </a:r>
            <a:r>
              <a:rPr lang="fa-IR" sz="24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)</a:t>
            </a:r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en-US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r>
              <a:rPr lang="en-US" sz="2400" b="1" dirty="0" err="1">
                <a:latin typeface="IRANSansWeb(FaNum)" panose="02040503050201020203" pitchFamily="18" charset="-78"/>
                <a:cs typeface="IRANSansWeb(FaNum)" panose="02040503050201020203" pitchFamily="18" charset="-78"/>
              </a:rPr>
              <a:t>ResNet</a:t>
            </a:r>
            <a:r>
              <a:rPr lang="en-US" sz="24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(Residual Networks)</a:t>
            </a:r>
          </a:p>
          <a:p>
            <a:pPr algn="just" rtl="1"/>
            <a:r>
              <a:rPr lang="fa-IR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یک معماری شبکه عصبی عمیق که از بلوک‌های باقیمانده </a:t>
            </a:r>
            <a:r>
              <a:rPr lang="en-US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residual blocks</a:t>
            </a:r>
            <a:r>
              <a:rPr lang="fa-IR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  <a:r>
              <a:rPr lang="en-US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  <a:r>
              <a:rPr lang="fa-IR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برای مقابله با مشکل ناپدید شدن گرادیان در شبکه‌های بسیار عمیق استفاده می‌کند و امکان آموزش شبکه‌های با صدها و حتی هزاران لایه را فراهم می‌کند.</a:t>
            </a:r>
            <a:endParaRPr lang="en-US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en-US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en-US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b="0" i="0" dirty="0">
              <a:effectLst/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FF6BE3-02E1-40FB-9BF7-689911295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1559" y="3700542"/>
            <a:ext cx="7507704" cy="38623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25C91F-2527-483E-8BE8-0CEE6E8AF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6" y="7522397"/>
            <a:ext cx="1079277" cy="61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17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851">
        <p159:morph option="byObject"/>
      </p:transition>
    </mc:Choice>
    <mc:Fallback xmlns="">
      <p:transition spd="slow" advTm="2851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3403600" y="217291"/>
            <a:ext cx="10329333" cy="69596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just" rtl="1"/>
            <a:r>
              <a:rPr lang="fa-IR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مدل‌های یادگیری عمیق</a:t>
            </a:r>
            <a:r>
              <a:rPr lang="en-US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Deep Learning Models)</a:t>
            </a:r>
            <a:r>
              <a:rPr lang="fa-IR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)</a:t>
            </a:r>
            <a:r>
              <a:rPr lang="en-US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 </a:t>
            </a:r>
            <a:r>
              <a:rPr lang="fa-IR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  <a:r>
              <a:rPr lang="en-US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  <a:r>
              <a:rPr lang="en-US" sz="4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4882EC-C580-4BF0-8E8F-E89177DF7E72}"/>
              </a:ext>
            </a:extLst>
          </p:cNvPr>
          <p:cNvSpPr/>
          <p:nvPr/>
        </p:nvSpPr>
        <p:spPr>
          <a:xfrm>
            <a:off x="846667" y="1130542"/>
            <a:ext cx="13055600" cy="659105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041C7D-09FC-46D6-945B-3076D5A696C7}"/>
              </a:ext>
            </a:extLst>
          </p:cNvPr>
          <p:cNvSpPr txBox="1"/>
          <p:nvPr/>
        </p:nvSpPr>
        <p:spPr>
          <a:xfrm>
            <a:off x="1212485" y="1024610"/>
            <a:ext cx="12323964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endParaRPr lang="fa-IR" sz="2400" b="1" dirty="0">
              <a:solidFill>
                <a:schemeClr val="accent1">
                  <a:lumMod val="75000"/>
                </a:schemeClr>
              </a:solidFill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r>
              <a:rPr lang="fa-IR" sz="24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شبکه‌های عصبی کانولوشنی (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Convolutional Neural Networks - CNNs</a:t>
            </a:r>
            <a:r>
              <a:rPr lang="fa-IR" sz="24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)</a:t>
            </a:r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en-US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r>
              <a:rPr lang="en-US" sz="24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YOLO (You Only Look Once)</a:t>
            </a:r>
          </a:p>
          <a:p>
            <a:pPr algn="just" rtl="1"/>
            <a:r>
              <a:rPr lang="fa-IR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یک مدل شبکه عصبی عمیق برای تشخیص شی در زمان واقعی که به طور مستقیم مختصات جعبه‌های محدود کننده و کلاس‌های اشیا را در یک مرحله پیش‌بینی می‌کند.</a:t>
            </a:r>
            <a:r>
              <a:rPr lang="en-US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  <a:r>
              <a:rPr lang="fa-IR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این مدل‌به خاطر سرعت بالا و دقت مناسب در تشخیص اشیا مشهور هستند. نسخه های مختلف </a:t>
            </a:r>
            <a:r>
              <a:rPr lang="en-US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yolo</a:t>
            </a:r>
            <a:r>
              <a:rPr lang="fa-IR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در زیر آمده است:</a:t>
            </a:r>
            <a:endParaRPr lang="en-US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en-US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marL="698500" indent="-342900" algn="r" defTabSz="541338" rtl="1">
              <a:buFont typeface="Arial" panose="020B0604020202020204" pitchFamily="34" charset="0"/>
              <a:buChar char="•"/>
              <a:tabLst>
                <a:tab pos="1084263" algn="l"/>
              </a:tabLst>
            </a:pPr>
            <a:r>
              <a:rPr lang="en-US" sz="2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Yolo V1</a:t>
            </a:r>
          </a:p>
          <a:p>
            <a:pPr marL="698500" indent="-342900" algn="r" defTabSz="541338" rtl="1">
              <a:buFont typeface="Arial" panose="020B0604020202020204" pitchFamily="34" charset="0"/>
              <a:buChar char="•"/>
              <a:tabLst>
                <a:tab pos="1084263" algn="l"/>
              </a:tabLst>
            </a:pPr>
            <a:r>
              <a:rPr lang="en-US" sz="2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Yolo V2(yolo9000)</a:t>
            </a:r>
          </a:p>
          <a:p>
            <a:pPr marL="698500" indent="-342900" algn="r" defTabSz="541338" rtl="1">
              <a:buFont typeface="Arial" panose="020B0604020202020204" pitchFamily="34" charset="0"/>
              <a:buChar char="•"/>
              <a:tabLst>
                <a:tab pos="1084263" algn="l"/>
              </a:tabLst>
            </a:pPr>
            <a:r>
              <a:rPr lang="en-US" sz="2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Yolo V3</a:t>
            </a:r>
            <a:endParaRPr lang="fa-IR" sz="2000" b="1" dirty="0">
              <a:solidFill>
                <a:schemeClr val="accent1">
                  <a:lumMod val="75000"/>
                </a:schemeClr>
              </a:solidFill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marL="698500" indent="-342900" algn="r" defTabSz="541338" rtl="1">
              <a:buFont typeface="Arial" panose="020B0604020202020204" pitchFamily="34" charset="0"/>
              <a:buChar char="•"/>
              <a:tabLst>
                <a:tab pos="1084263" algn="l"/>
              </a:tabLst>
            </a:pPr>
            <a:r>
              <a:rPr lang="en-US" sz="2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Yolo V4</a:t>
            </a:r>
            <a:endParaRPr lang="fa-IR" sz="2000" b="1" dirty="0">
              <a:solidFill>
                <a:schemeClr val="accent1">
                  <a:lumMod val="75000"/>
                </a:schemeClr>
              </a:solidFill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marL="698500" indent="-342900" algn="r" defTabSz="541338" rtl="1">
              <a:buFont typeface="Arial" panose="020B0604020202020204" pitchFamily="34" charset="0"/>
              <a:buChar char="•"/>
              <a:tabLst>
                <a:tab pos="1084263" algn="l"/>
              </a:tabLst>
            </a:pPr>
            <a:r>
              <a:rPr lang="en-US" sz="2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Yolo V5</a:t>
            </a:r>
          </a:p>
          <a:p>
            <a:pPr marL="698500" indent="-342900" algn="r" defTabSz="541338" rtl="1">
              <a:buFont typeface="Arial" panose="020B0604020202020204" pitchFamily="34" charset="0"/>
              <a:buChar char="•"/>
              <a:tabLst>
                <a:tab pos="1084263" algn="l"/>
              </a:tabLst>
            </a:pPr>
            <a:r>
              <a:rPr lang="en-US" sz="2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Yolo V7</a:t>
            </a:r>
          </a:p>
          <a:p>
            <a:pPr marL="698500" indent="-342900" algn="r" defTabSz="541338" rtl="1">
              <a:buFont typeface="Arial" panose="020B0604020202020204" pitchFamily="34" charset="0"/>
              <a:buChar char="•"/>
              <a:tabLst>
                <a:tab pos="1084263" algn="l"/>
              </a:tabLst>
            </a:pPr>
            <a:r>
              <a:rPr lang="en-US" sz="2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Yolo V8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en-US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en-US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b="0" i="0" dirty="0">
              <a:effectLst/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0FF8640-3CED-48F1-A22D-A706EC573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540" y="3381246"/>
            <a:ext cx="6581259" cy="4075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887574-03B4-4C37-86D0-C6F32F303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6" y="7522397"/>
            <a:ext cx="1079277" cy="61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72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851">
        <p159:morph option="byObject"/>
      </p:transition>
    </mc:Choice>
    <mc:Fallback xmlns="">
      <p:transition spd="slow" advTm="2851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3403600" y="217291"/>
            <a:ext cx="10329333" cy="69596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just" rtl="1"/>
            <a:r>
              <a:rPr lang="en-US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YOLO (You Only Look Once)</a:t>
            </a:r>
            <a:endParaRPr lang="en-US" sz="36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4882EC-C580-4BF0-8E8F-E89177DF7E72}"/>
              </a:ext>
            </a:extLst>
          </p:cNvPr>
          <p:cNvSpPr/>
          <p:nvPr/>
        </p:nvSpPr>
        <p:spPr>
          <a:xfrm>
            <a:off x="846667" y="1130542"/>
            <a:ext cx="13055600" cy="659105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041C7D-09FC-46D6-945B-3076D5A696C7}"/>
              </a:ext>
            </a:extLst>
          </p:cNvPr>
          <p:cNvSpPr txBox="1"/>
          <p:nvPr/>
        </p:nvSpPr>
        <p:spPr>
          <a:xfrm>
            <a:off x="992352" y="1130542"/>
            <a:ext cx="12323964" cy="7563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IRANSansWeb(FaNum)" panose="02040503050201020203" pitchFamily="18" charset="-78"/>
                <a:ea typeface="Calibri" panose="020F0502020204030204" pitchFamily="34" charset="0"/>
                <a:cs typeface="Arial" panose="020B0604020202020204" pitchFamily="34" charset="0"/>
              </a:rPr>
              <a:t>YOLOv1 (YOLO)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IRANSansWeb(FaNum)" panose="02040503050201020203" pitchFamily="18" charset="-78"/>
              </a:rPr>
              <a:t>اولین نسخه</a:t>
            </a:r>
            <a:r>
              <a:rPr lang="en-US" sz="1800" dirty="0">
                <a:effectLst/>
                <a:latin typeface="IRANSansWeb(FaNum)" panose="02040503050201020203" pitchFamily="18" charset="-78"/>
                <a:ea typeface="Calibri" panose="020F0502020204030204" pitchFamily="34" charset="0"/>
                <a:cs typeface="Arial" panose="020B0604020202020204" pitchFamily="34" charset="0"/>
              </a:rPr>
              <a:t> YOLO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IRANSansWeb(FaNum)" panose="02040503050201020203" pitchFamily="18" charset="-78"/>
              </a:rPr>
              <a:t>، شبکه‌ای سریع برای تشخیص اشیا در زمان واقعی.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IRANSansWeb(FaNum)" panose="02040503050201020203" pitchFamily="18" charset="-78"/>
              </a:rPr>
              <a:t>این مدل تصویر را به یک شبکه</a:t>
            </a:r>
            <a:r>
              <a:rPr lang="en-US" sz="1800" dirty="0">
                <a:effectLst/>
                <a:latin typeface="IRANSansWeb(FaNum)" panose="02040503050201020203" pitchFamily="18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IRANSansWeb(FaNum)" panose="02040503050201020203" pitchFamily="18" charset="-78"/>
                <a:ea typeface="Calibri" panose="020F0502020204030204" pitchFamily="34" charset="0"/>
                <a:cs typeface="Arial" panose="020B0604020202020204" pitchFamily="34" charset="0"/>
              </a:rPr>
              <a:t>SxS</a:t>
            </a:r>
            <a:r>
              <a:rPr lang="en-US" sz="1800" dirty="0">
                <a:effectLst/>
                <a:latin typeface="IRANSansWeb(FaNum)" panose="02040503050201020203" pitchFamily="18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IRANSansWeb(FaNum)" panose="02040503050201020203" pitchFamily="18" charset="-78"/>
              </a:rPr>
              <a:t>تقسیم می‌کند و هر شبکه مسئول پیش‌بینی تعدادی جعبه و احتمال‌های کلاس است</a:t>
            </a:r>
            <a:r>
              <a:rPr lang="en-US" sz="1800" dirty="0">
                <a:effectLst/>
                <a:latin typeface="IRANSansWeb(FaNum)" panose="02040503050201020203" pitchFamily="18" charset="-7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IRANSansWeb(FaNum)" panose="02040503050201020203" pitchFamily="18" charset="-78"/>
                <a:ea typeface="Calibri" panose="020F0502020204030204" pitchFamily="34" charset="0"/>
                <a:cs typeface="Arial" panose="020B0604020202020204" pitchFamily="34" charset="0"/>
              </a:rPr>
              <a:t>YOLOv2 (YOLO9000)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IRANSansWeb(FaNum)" panose="02040503050201020203" pitchFamily="18" charset="-78"/>
              </a:rPr>
              <a:t>بهبود یافته از نظر دقت و سرعت نسبت به نسخه اولیه.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IRANSansWeb(FaNum)" panose="02040503050201020203" pitchFamily="18" charset="-78"/>
              </a:rPr>
              <a:t>از تکنیک‌های مختلفی مانند</a:t>
            </a:r>
            <a:r>
              <a:rPr lang="en-US" sz="1800" dirty="0">
                <a:effectLst/>
                <a:latin typeface="IRANSansWeb(FaNum)" panose="02040503050201020203" pitchFamily="18" charset="-78"/>
                <a:ea typeface="Calibri" panose="020F0502020204030204" pitchFamily="34" charset="0"/>
                <a:cs typeface="Arial" panose="020B0604020202020204" pitchFamily="34" charset="0"/>
              </a:rPr>
              <a:t> Batch Normalization 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IRANSansWeb(FaNum)" panose="02040503050201020203" pitchFamily="18" charset="-78"/>
              </a:rPr>
              <a:t>و</a:t>
            </a:r>
            <a:r>
              <a:rPr lang="en-US" sz="1800" dirty="0">
                <a:effectLst/>
                <a:latin typeface="IRANSansWeb(FaNum)" panose="02040503050201020203" pitchFamily="18" charset="-78"/>
                <a:ea typeface="Calibri" panose="020F0502020204030204" pitchFamily="34" charset="0"/>
                <a:cs typeface="Arial" panose="020B0604020202020204" pitchFamily="34" charset="0"/>
              </a:rPr>
              <a:t> Anchor Boxes 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IRANSansWeb(FaNum)" panose="02040503050201020203" pitchFamily="18" charset="-78"/>
              </a:rPr>
              <a:t>استفاده می‌کند. همچنین قابلیت تشخیص بیش از 9000 کلاس مختلف را دارد</a:t>
            </a:r>
            <a:r>
              <a:rPr lang="en-US" sz="1800" dirty="0">
                <a:effectLst/>
                <a:latin typeface="IRANSansWeb(FaNum)" panose="02040503050201020203" pitchFamily="18" charset="-7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IRANSansWeb(FaNum)" panose="02040503050201020203" pitchFamily="18" charset="-78"/>
                <a:ea typeface="Calibri" panose="020F0502020204030204" pitchFamily="34" charset="0"/>
                <a:cs typeface="Arial" panose="020B0604020202020204" pitchFamily="34" charset="0"/>
              </a:rPr>
              <a:t>YOLOv3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IRANSansWeb(FaNum)" panose="02040503050201020203" pitchFamily="18" charset="-78"/>
              </a:rPr>
              <a:t>دقت و سرعت بهتری نسبت به نسخه‌های قبلی.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IRANSansWeb(FaNum)" panose="02040503050201020203" pitchFamily="18" charset="-78"/>
              </a:rPr>
              <a:t>از یک معماری چندگانه برای پیش‌بینی جعبه‌ها در سه مقیاس مختلف استفاده می‌کند. این نسخه به ویژه در تشخیص اشیا کوچک بهبود یافته است</a:t>
            </a:r>
            <a:r>
              <a:rPr lang="en-US" sz="1800" dirty="0">
                <a:effectLst/>
                <a:latin typeface="IRANSansWeb(FaNum)" panose="02040503050201020203" pitchFamily="18" charset="-7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IRANSansWeb(FaNum)" panose="02040503050201020203" pitchFamily="18" charset="-78"/>
                <a:ea typeface="Calibri" panose="020F0502020204030204" pitchFamily="34" charset="0"/>
                <a:cs typeface="Arial" panose="020B0604020202020204" pitchFamily="34" charset="0"/>
              </a:rPr>
              <a:t>YOLOv4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IRANSansWeb(FaNum)" panose="02040503050201020203" pitchFamily="18" charset="-78"/>
              </a:rPr>
              <a:t>تمرکز بر بهبود کارایی و دقت با استفاده از تکنیک‌های پیشرفته‌تر مانند</a:t>
            </a:r>
            <a:r>
              <a:rPr lang="en-US" sz="2000" dirty="0">
                <a:effectLst/>
                <a:latin typeface="IRANSansWeb(FaNum)" panose="02040503050201020203" pitchFamily="18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IRANSansWeb(FaNum)" panose="02040503050201020203" pitchFamily="18" charset="-78"/>
                <a:ea typeface="Calibri" panose="020F0502020204030204" pitchFamily="34" charset="0"/>
                <a:cs typeface="Arial" panose="020B0604020202020204" pitchFamily="34" charset="0"/>
              </a:rPr>
              <a:t>CSPNet</a:t>
            </a:r>
            <a:r>
              <a:rPr lang="en-US" sz="2000" dirty="0">
                <a:effectLst/>
                <a:latin typeface="IRANSansWeb(FaNum)" panose="02040503050201020203" pitchFamily="18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SA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IRANSansWeb(FaNum)" panose="02040503050201020203" pitchFamily="18" charset="-78"/>
              </a:rPr>
              <a:t>و</a:t>
            </a:r>
            <a:r>
              <a:rPr lang="en-US" sz="2000" dirty="0">
                <a:effectLst/>
                <a:latin typeface="IRANSansWeb(FaNum)" panose="02040503050201020203" pitchFamily="18" charset="-78"/>
                <a:ea typeface="Calibri" panose="020F0502020204030204" pitchFamily="34" charset="0"/>
                <a:cs typeface="Arial" panose="020B0604020202020204" pitchFamily="34" charset="0"/>
              </a:rPr>
              <a:t> Mosaic Augmentation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IRANSansWeb(FaNum)" panose="02040503050201020203" pitchFamily="18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SA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IRANSansWeb(FaNum)" panose="02040503050201020203" pitchFamily="18" charset="-78"/>
              </a:rPr>
              <a:t>از لحاظ عملکرد بالاتر از نسخه‌های قبلی عمل می‌کند</a:t>
            </a:r>
            <a:r>
              <a:rPr lang="en-US" sz="2000" dirty="0">
                <a:effectLst/>
                <a:latin typeface="IRANSansWeb(FaNum)" panose="02040503050201020203" pitchFamily="18" charset="-7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en-US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b="0" i="0" dirty="0">
              <a:effectLst/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6C2BA8-5214-4B34-8155-99D494F34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6" y="7522397"/>
            <a:ext cx="1079277" cy="61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00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851">
        <p159:morph option="byObject"/>
      </p:transition>
    </mc:Choice>
    <mc:Fallback xmlns="">
      <p:transition spd="slow" advTm="2851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3403600" y="217291"/>
            <a:ext cx="10329333" cy="69596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just" rtl="1"/>
            <a:r>
              <a:rPr lang="en-US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YOLO (You Only Look Once)</a:t>
            </a:r>
            <a:endParaRPr lang="en-US" sz="36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4882EC-C580-4BF0-8E8F-E89177DF7E72}"/>
              </a:ext>
            </a:extLst>
          </p:cNvPr>
          <p:cNvSpPr/>
          <p:nvPr/>
        </p:nvSpPr>
        <p:spPr>
          <a:xfrm>
            <a:off x="846667" y="1130542"/>
            <a:ext cx="13055600" cy="659105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041C7D-09FC-46D6-945B-3076D5A696C7}"/>
              </a:ext>
            </a:extLst>
          </p:cNvPr>
          <p:cNvSpPr txBox="1"/>
          <p:nvPr/>
        </p:nvSpPr>
        <p:spPr>
          <a:xfrm>
            <a:off x="728133" y="1155588"/>
            <a:ext cx="12579715" cy="8204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IRANSansWeb(FaNum)" panose="02040503050201020203" pitchFamily="18" charset="-78"/>
                <a:ea typeface="Calibri" panose="020F0502020204030204" pitchFamily="34" charset="0"/>
                <a:cs typeface="Arial" panose="020B0604020202020204" pitchFamily="34" charset="0"/>
              </a:rPr>
              <a:t>YOLOv5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IRANSansWeb(FaNum)" panose="02040503050201020203" pitchFamily="18" charset="-78"/>
              </a:rPr>
              <a:t>سبک‌تر و سریع‌تر از نسخه‌های قبلی، با استفاده از</a:t>
            </a:r>
            <a:r>
              <a:rPr lang="en-US" sz="1800" dirty="0">
                <a:effectLst/>
                <a:latin typeface="IRANSansWeb(FaNum)" panose="02040503050201020203" pitchFamily="18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IRANSansWeb(FaNum)" panose="02040503050201020203" pitchFamily="18" charset="-78"/>
                <a:ea typeface="Calibri" panose="020F0502020204030204" pitchFamily="34" charset="0"/>
                <a:cs typeface="Arial" panose="020B0604020202020204" pitchFamily="34" charset="0"/>
              </a:rPr>
              <a:t>PyTorch</a:t>
            </a:r>
            <a:r>
              <a:rPr lang="en-US" sz="1800" dirty="0">
                <a:effectLst/>
                <a:latin typeface="IRANSansWeb(FaNum)" panose="02040503050201020203" pitchFamily="18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IRANSansWeb(FaNum)" panose="02040503050201020203" pitchFamily="18" charset="-78"/>
              </a:rPr>
              <a:t>پیاده‌سازی شده است.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IRANSansWeb(FaNum)" panose="02040503050201020203" pitchFamily="18" charset="-78"/>
              </a:rPr>
              <a:t>بهبود در دقت و کارایی و همچنین سهولت در استفاده و آموزش</a:t>
            </a:r>
            <a:r>
              <a:rPr lang="en-US" sz="1800" dirty="0">
                <a:effectLst/>
                <a:latin typeface="IRANSansWeb(FaNum)" panose="02040503050201020203" pitchFamily="18" charset="-7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IRANSansWeb(FaNum)" panose="02040503050201020203" pitchFamily="18" charset="-78"/>
                <a:ea typeface="Calibri" panose="020F0502020204030204" pitchFamily="34" charset="0"/>
                <a:cs typeface="Arial" panose="020B0604020202020204" pitchFamily="34" charset="0"/>
              </a:rPr>
              <a:t>YOLOv6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IRANSansWeb(FaNum)" panose="02040503050201020203" pitchFamily="18" charset="-78"/>
              </a:rPr>
              <a:t>نسخه توسعه یافته با بهینه‌سازی‌های بیشتر برای پردازش در زمان واقعی، تمرکز بر کاهش زمان تأخیر و افزایش دقت</a:t>
            </a:r>
            <a:r>
              <a:rPr lang="en-US" sz="1800" dirty="0">
                <a:effectLst/>
                <a:latin typeface="IRANSansWeb(FaNum)" panose="02040503050201020203" pitchFamily="18" charset="-7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IRANSansWeb(FaNum)" panose="02040503050201020203" pitchFamily="18" charset="-78"/>
                <a:ea typeface="Calibri" panose="020F0502020204030204" pitchFamily="34" charset="0"/>
                <a:cs typeface="Arial" panose="020B0604020202020204" pitchFamily="34" charset="0"/>
              </a:rPr>
              <a:t>YOLOv7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IRANSansWeb(FaNum)" panose="02040503050201020203" pitchFamily="18" charset="-78"/>
              </a:rPr>
              <a:t>جدیدترین نسخه با بهبودهای عمده در ساختار شبکه و دقت تشخیص.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IRANSansWeb(FaNum)" panose="02040503050201020203" pitchFamily="18" charset="-78"/>
              </a:rPr>
              <a:t>این نسخه توانایی تشخیص اشیا در شرایط پیچیده‌تر و با جزئیات بیشتر را دارد</a:t>
            </a:r>
            <a:r>
              <a:rPr lang="en-US" sz="1800" dirty="0">
                <a:effectLst/>
                <a:latin typeface="IRANSansWeb(FaNum)" panose="02040503050201020203" pitchFamily="18" charset="-7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IRANSansWeb(FaNum)" panose="02040503050201020203" pitchFamily="18" charset="-78"/>
                <a:ea typeface="Calibri" panose="020F0502020204030204" pitchFamily="34" charset="0"/>
                <a:cs typeface="Arial" panose="020B0604020202020204" pitchFamily="34" charset="0"/>
              </a:rPr>
              <a:t> YOLOv8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IRANSansWeb(FaNum)" panose="02040503050201020203" pitchFamily="18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IRANSansWeb(FaNum)" panose="02040503050201020203" pitchFamily="18" charset="-78"/>
              </a:rPr>
              <a:t>جدیدترین نسخه از سری مدل‌های</a:t>
            </a:r>
            <a:r>
              <a:rPr lang="en-US" sz="1800" dirty="0">
                <a:effectLst/>
                <a:latin typeface="IRANSansWeb(FaNum)" panose="02040503050201020203" pitchFamily="18" charset="-78"/>
                <a:ea typeface="Calibri" panose="020F0502020204030204" pitchFamily="34" charset="0"/>
                <a:cs typeface="Arial" panose="020B0604020202020204" pitchFamily="34" charset="0"/>
              </a:rPr>
              <a:t> YOLO 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IRANSansWeb(FaNum)" panose="02040503050201020203" pitchFamily="18" charset="-78"/>
              </a:rPr>
              <a:t>است که توسط</a:t>
            </a:r>
            <a:r>
              <a:rPr lang="en-US" sz="1800" dirty="0">
                <a:effectLst/>
                <a:latin typeface="IRANSansWeb(FaNum)" panose="02040503050201020203" pitchFamily="18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IRANSansWeb(FaNum)" panose="02040503050201020203" pitchFamily="18" charset="-78"/>
                <a:ea typeface="Calibri" panose="020F0502020204030204" pitchFamily="34" charset="0"/>
                <a:cs typeface="Arial" panose="020B0604020202020204" pitchFamily="34" charset="0"/>
              </a:rPr>
              <a:t>Ultralytics</a:t>
            </a:r>
            <a:r>
              <a:rPr lang="en-US" sz="1800" dirty="0">
                <a:effectLst/>
                <a:latin typeface="IRANSansWeb(FaNum)" panose="02040503050201020203" pitchFamily="18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IRANSansWeb(FaNum)" panose="02040503050201020203" pitchFamily="18" charset="-78"/>
              </a:rPr>
              <a:t>ارائه شده است. این نسخه با بهبودهای عمده در دقت، سرعت، و کارایی ارائه شده است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IRANSansWeb(FaNum)" panose="02040503050201020203" pitchFamily="18" charset="-78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IRANSansWeb(FaNum)" panose="02040503050201020203" pitchFamily="18" charset="-78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IRANSansWeb(FaNum)" panose="02040503050201020203" pitchFamily="18" charset="-78"/>
                <a:ea typeface="Calibri" panose="020F0502020204030204" pitchFamily="34" charset="0"/>
                <a:cs typeface="Arial" panose="020B0604020202020204" pitchFamily="34" charset="0"/>
              </a:rPr>
              <a:t> YOLOv8 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IRANSansWeb(FaNum)" panose="02040503050201020203" pitchFamily="18" charset="-78"/>
              </a:rPr>
              <a:t>از معماری جدید و بهینه‌سازی‌های بیشتری بهره می‌برد که شامل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IRANSansWeb(FaNum)" panose="02040503050201020203" pitchFamily="18" charset="-78"/>
              </a:rPr>
              <a:t>یکپارچه سازی، پیش بینی های چندگانه و بهبود در آموزش و ارزیابی 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IRANSansWeb(FaNum)" panose="02040503050201020203" pitchFamily="18" charset="-78"/>
              </a:rPr>
              <a:t>می‌شود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rtl="1"/>
            <a:endParaRPr lang="en-US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en-US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b="0" i="0" dirty="0">
              <a:effectLst/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57122C-A90C-4CA8-85DC-336F257E4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6" y="7522397"/>
            <a:ext cx="1079277" cy="61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566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2851">
        <p159:morph option="byObject"/>
      </p:transition>
    </mc:Choice>
    <mc:Fallback>
      <p:transition spd="slow" advTm="2851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3403600" y="217291"/>
            <a:ext cx="10329333" cy="69596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just" rtl="1"/>
            <a:r>
              <a:rPr lang="fa-IR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مدل‌های یادگیری عمیق</a:t>
            </a:r>
            <a:r>
              <a:rPr lang="en-US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Deep Learning Models)</a:t>
            </a:r>
            <a:r>
              <a:rPr lang="fa-IR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)</a:t>
            </a:r>
            <a:r>
              <a:rPr lang="en-US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 </a:t>
            </a:r>
            <a:r>
              <a:rPr lang="fa-IR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  <a:r>
              <a:rPr lang="en-US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  <a:r>
              <a:rPr lang="en-US" sz="4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4882EC-C580-4BF0-8E8F-E89177DF7E72}"/>
              </a:ext>
            </a:extLst>
          </p:cNvPr>
          <p:cNvSpPr/>
          <p:nvPr/>
        </p:nvSpPr>
        <p:spPr>
          <a:xfrm>
            <a:off x="846667" y="1130542"/>
            <a:ext cx="13055600" cy="659105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041C7D-09FC-46D6-945B-3076D5A696C7}"/>
              </a:ext>
            </a:extLst>
          </p:cNvPr>
          <p:cNvSpPr txBox="1"/>
          <p:nvPr/>
        </p:nvSpPr>
        <p:spPr>
          <a:xfrm>
            <a:off x="1212485" y="1231464"/>
            <a:ext cx="123239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endParaRPr lang="fa-IR" sz="2400" b="1" dirty="0">
              <a:solidFill>
                <a:schemeClr val="accent1">
                  <a:lumMod val="75000"/>
                </a:schemeClr>
              </a:solidFill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r>
              <a:rPr lang="fa-IR" sz="24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شبکه‌های عصبی کانولوشنی (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Convolutional Neural Networks - CNNs</a:t>
            </a:r>
            <a:r>
              <a:rPr lang="fa-IR" sz="24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)</a:t>
            </a:r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en-US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r>
              <a:rPr lang="en-US" sz="24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YOLO (You Only Look Once)</a:t>
            </a:r>
          </a:p>
          <a:p>
            <a:pPr algn="just" rtl="1"/>
            <a:r>
              <a:rPr lang="en-US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en-US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b="0" i="0" dirty="0">
              <a:effectLst/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39BC91-A8CF-4D6D-A537-0C76BD66E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350" y="4986012"/>
            <a:ext cx="5078941" cy="22728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35EEB9-A2D3-48AC-8B9B-F1A0EAEA5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485" y="2028613"/>
            <a:ext cx="5078941" cy="28224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34A837-0C07-40B4-B26F-E00454720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2228" y="2848627"/>
            <a:ext cx="7273094" cy="40242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B27CAE-6632-4ED3-9C38-19322DF916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56" y="7522397"/>
            <a:ext cx="1079277" cy="61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32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851">
        <p159:morph option="byObject"/>
      </p:transition>
    </mc:Choice>
    <mc:Fallback xmlns="">
      <p:transition spd="slow" advTm="2851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3403600" y="217291"/>
            <a:ext cx="10329333" cy="69596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r" rtl="1">
              <a:lnSpc>
                <a:spcPts val="5468"/>
              </a:lnSpc>
            </a:pPr>
            <a:r>
              <a:rPr lang="fa-IR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مدل‌های مبدل</a:t>
            </a:r>
            <a:r>
              <a:rPr lang="en-US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  <a:r>
              <a:rPr lang="fa-IR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(</a:t>
            </a:r>
            <a:r>
              <a:rPr lang="en-US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Transformer Models</a:t>
            </a:r>
            <a:r>
              <a:rPr lang="fa-IR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)</a:t>
            </a:r>
            <a:endParaRPr lang="en-US" sz="4000" b="1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marL="0" indent="0" algn="r" rtl="1">
              <a:lnSpc>
                <a:spcPts val="5468"/>
              </a:lnSpc>
              <a:buNone/>
            </a:pPr>
            <a:r>
              <a:rPr lang="en-US" sz="4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4882EC-C580-4BF0-8E8F-E89177DF7E72}"/>
              </a:ext>
            </a:extLst>
          </p:cNvPr>
          <p:cNvSpPr/>
          <p:nvPr/>
        </p:nvSpPr>
        <p:spPr>
          <a:xfrm>
            <a:off x="846667" y="1337733"/>
            <a:ext cx="13055600" cy="58420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041C7D-09FC-46D6-945B-3076D5A696C7}"/>
              </a:ext>
            </a:extLst>
          </p:cNvPr>
          <p:cNvSpPr txBox="1"/>
          <p:nvPr/>
        </p:nvSpPr>
        <p:spPr>
          <a:xfrm>
            <a:off x="1212485" y="2683639"/>
            <a:ext cx="123239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fa-IR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مدل‌های شبکه عصبی پیشرفته برای پردازش زبان طبیعی</a:t>
            </a:r>
            <a:r>
              <a:rPr lang="en-US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  <a:r>
              <a:rPr lang="fa-IR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که</a:t>
            </a:r>
            <a:endParaRPr lang="en-US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Low" rtl="1"/>
            <a:r>
              <a:rPr lang="fa-IR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بر اساس مکانیزم توجه </a:t>
            </a:r>
            <a:r>
              <a:rPr lang="en-US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attention mechanism</a:t>
            </a:r>
            <a:r>
              <a:rPr lang="fa-IR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عمل</a:t>
            </a:r>
            <a:r>
              <a:rPr lang="en-US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  <a:r>
              <a:rPr lang="fa-IR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می‌کنند</a:t>
            </a:r>
            <a:endParaRPr lang="en-US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Low" rtl="1"/>
            <a:r>
              <a:rPr lang="fa-IR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و امکان پردازش موازی داده‌ها را برای دستیابی به دقت و کارایی</a:t>
            </a:r>
            <a:endParaRPr lang="en-US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Low" rtl="1"/>
            <a:r>
              <a:rPr lang="fa-IR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بالا فراهم می‌سازند.</a:t>
            </a: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en-US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b="0" i="0" dirty="0">
              <a:effectLst/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1EE692-99D8-44ED-BAB7-D8AC3E69F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281" y="1651246"/>
            <a:ext cx="5527051" cy="52149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52560F-1C95-42B9-B091-7A78D05B4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6" y="7522397"/>
            <a:ext cx="1079277" cy="61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387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851">
        <p159:morph option="byObject"/>
      </p:transition>
    </mc:Choice>
    <mc:Fallback xmlns="">
      <p:transition spd="slow" advTm="2851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3403600" y="217291"/>
            <a:ext cx="10329333" cy="69596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just" rtl="1"/>
            <a:r>
              <a:rPr lang="fa-IR" sz="4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مکانیزم توجه (</a:t>
            </a:r>
            <a:r>
              <a:rPr lang="en-US" sz="4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Attention Mechanism</a:t>
            </a:r>
            <a:r>
              <a:rPr lang="fa-IR" sz="4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)</a:t>
            </a:r>
          </a:p>
          <a:p>
            <a:pPr marL="0" indent="0" algn="r" rtl="1">
              <a:lnSpc>
                <a:spcPts val="5468"/>
              </a:lnSpc>
              <a:buNone/>
            </a:pPr>
            <a:r>
              <a:rPr lang="en-US" sz="4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4882EC-C580-4BF0-8E8F-E89177DF7E72}"/>
              </a:ext>
            </a:extLst>
          </p:cNvPr>
          <p:cNvSpPr/>
          <p:nvPr/>
        </p:nvSpPr>
        <p:spPr>
          <a:xfrm>
            <a:off x="846667" y="1337733"/>
            <a:ext cx="13055600" cy="58420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041C7D-09FC-46D6-945B-3076D5A696C7}"/>
              </a:ext>
            </a:extLst>
          </p:cNvPr>
          <p:cNvSpPr txBox="1"/>
          <p:nvPr/>
        </p:nvSpPr>
        <p:spPr>
          <a:xfrm>
            <a:off x="1138989" y="1915981"/>
            <a:ext cx="1232396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en-US" sz="24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Attention Mechanism</a:t>
            </a:r>
            <a:endParaRPr lang="fa-IR" sz="2400" b="1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r>
              <a:rPr lang="fa-IR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یک تکنیک در شبکه‌های عصبی که به مدل اجازه می‌دهد تا به بخش‌های مهم‌تر ورودی‌ها توجه بیشتری کند و وزن‌های مختلفی به آنها اختصاص دهد، که به ویژه در ترجمه ماشینی و پردازش زبان طبیعی موثر است.</a:t>
            </a:r>
            <a:endParaRPr lang="en-US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b="0" i="0" dirty="0">
              <a:effectLst/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488693-9335-40A7-8DE0-F17C14C03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254" y="3448600"/>
            <a:ext cx="6437114" cy="35372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5B9511-327D-466E-9757-5B31E1B00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6" y="7522397"/>
            <a:ext cx="1079277" cy="61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64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851">
        <p159:morph option="byObject"/>
      </p:transition>
    </mc:Choice>
    <mc:Fallback xmlns="">
      <p:transition spd="slow" advTm="2851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3403600" y="217291"/>
            <a:ext cx="10329333" cy="69596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just" rtl="1"/>
            <a:r>
              <a:rPr lang="fa-IR" sz="4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مکانیزم توجه (</a:t>
            </a:r>
            <a:r>
              <a:rPr lang="en-US" sz="4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Attention Mechanism</a:t>
            </a:r>
            <a:r>
              <a:rPr lang="fa-IR" sz="4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)</a:t>
            </a:r>
          </a:p>
          <a:p>
            <a:pPr marL="0" indent="0" algn="r" rtl="1">
              <a:lnSpc>
                <a:spcPts val="5468"/>
              </a:lnSpc>
              <a:buNone/>
            </a:pPr>
            <a:r>
              <a:rPr lang="en-US" sz="4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4882EC-C580-4BF0-8E8F-E89177DF7E72}"/>
              </a:ext>
            </a:extLst>
          </p:cNvPr>
          <p:cNvSpPr/>
          <p:nvPr/>
        </p:nvSpPr>
        <p:spPr>
          <a:xfrm>
            <a:off x="846667" y="1337732"/>
            <a:ext cx="13055600" cy="623146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DCA0C2-EBFB-4CF9-BA20-159381F4B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083" y="1687231"/>
            <a:ext cx="11360233" cy="56760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AF5827-ABD9-4D96-99FF-E962B9CF8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6" y="7522397"/>
            <a:ext cx="1079277" cy="61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31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851">
        <p159:morph option="byObject"/>
      </p:transition>
    </mc:Choice>
    <mc:Fallback xmlns="">
      <p:transition spd="slow" advTm="2851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3403600" y="217291"/>
            <a:ext cx="10329333" cy="69596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r" rtl="1">
              <a:lnSpc>
                <a:spcPts val="5468"/>
              </a:lnSpc>
            </a:pPr>
            <a:r>
              <a:rPr lang="fa-IR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مدل‌های مبدل</a:t>
            </a:r>
            <a:r>
              <a:rPr lang="en-US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  <a:r>
              <a:rPr lang="fa-IR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(</a:t>
            </a:r>
            <a:r>
              <a:rPr lang="en-US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Transformer Models</a:t>
            </a:r>
            <a:r>
              <a:rPr lang="fa-IR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)</a:t>
            </a:r>
            <a:endParaRPr lang="en-US" sz="4000" b="1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marL="0" indent="0" algn="r" rtl="1">
              <a:lnSpc>
                <a:spcPts val="5468"/>
              </a:lnSpc>
              <a:buNone/>
            </a:pPr>
            <a:r>
              <a:rPr lang="en-US" sz="4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4882EC-C580-4BF0-8E8F-E89177DF7E72}"/>
              </a:ext>
            </a:extLst>
          </p:cNvPr>
          <p:cNvSpPr/>
          <p:nvPr/>
        </p:nvSpPr>
        <p:spPr>
          <a:xfrm>
            <a:off x="846667" y="1130542"/>
            <a:ext cx="13055600" cy="660799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041C7D-09FC-46D6-945B-3076D5A696C7}"/>
              </a:ext>
            </a:extLst>
          </p:cNvPr>
          <p:cNvSpPr txBox="1"/>
          <p:nvPr/>
        </p:nvSpPr>
        <p:spPr>
          <a:xfrm>
            <a:off x="1212485" y="1567332"/>
            <a:ext cx="1232396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r>
              <a:rPr lang="en-US" sz="24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DETR</a:t>
            </a:r>
            <a:endParaRPr lang="fa-IR" sz="2400" b="1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en-US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r>
              <a:rPr lang="en-US" sz="24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RT-DETR</a:t>
            </a: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en-US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b="0" i="0" dirty="0">
              <a:effectLst/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FABFF2-F68C-4FC6-9944-2F006446B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640" y="1334843"/>
            <a:ext cx="8935672" cy="26088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90D56B-AB6F-4CCE-9D35-C902EFF30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640" y="4148042"/>
            <a:ext cx="8935672" cy="32215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B6E174-658C-42E0-8FBD-EEC1AC336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56" y="7522397"/>
            <a:ext cx="1079277" cy="61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77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851">
        <p159:morph option="byObject"/>
      </p:transition>
    </mc:Choice>
    <mc:Fallback xmlns="">
      <p:transition spd="slow" advTm="2851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3657600" y="320887"/>
            <a:ext cx="10329333" cy="69596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r" rtl="1">
              <a:lnSpc>
                <a:spcPts val="5468"/>
              </a:lnSpc>
            </a:pPr>
            <a:r>
              <a:rPr lang="fa-IR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انواع </a:t>
            </a:r>
            <a:r>
              <a:rPr lang="en-US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Task</a:t>
            </a:r>
            <a:endParaRPr lang="fa-IR" sz="4000" b="1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marL="0" indent="0" algn="r" rtl="1">
              <a:lnSpc>
                <a:spcPts val="5468"/>
              </a:lnSpc>
              <a:buNone/>
            </a:pPr>
            <a:r>
              <a:rPr lang="en-US" sz="4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4882EC-C580-4BF0-8E8F-E89177DF7E72}"/>
              </a:ext>
            </a:extLst>
          </p:cNvPr>
          <p:cNvSpPr/>
          <p:nvPr/>
        </p:nvSpPr>
        <p:spPr>
          <a:xfrm>
            <a:off x="728132" y="1337733"/>
            <a:ext cx="13338181" cy="625132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041C7D-09FC-46D6-945B-3076D5A696C7}"/>
              </a:ext>
            </a:extLst>
          </p:cNvPr>
          <p:cNvSpPr txBox="1"/>
          <p:nvPr/>
        </p:nvSpPr>
        <p:spPr>
          <a:xfrm>
            <a:off x="1138989" y="1960431"/>
            <a:ext cx="1232396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rtl="1">
              <a:buFont typeface="Wingdings" panose="05000000000000000000" pitchFamily="2" charset="2"/>
              <a:buChar char="q"/>
            </a:pPr>
            <a:r>
              <a:rPr lang="fa-IR" sz="20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تشخیص اشیا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Object Detection)</a:t>
            </a:r>
            <a:r>
              <a:rPr lang="fa-IR" sz="20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)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marL="342900" indent="-342900" algn="just" rtl="1">
              <a:buFont typeface="Wingdings" panose="05000000000000000000" pitchFamily="2" charset="2"/>
              <a:buChar char="q"/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r>
              <a:rPr lang="fa-IR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یک تکنیک در بینایی ماشین که شامل شناسایی و محلی‌سازی اشیا مختلف در تصاویر یا ویدئوها است و جعبه‌های محدود کننده‌ای </a:t>
            </a:r>
            <a:r>
              <a:rPr lang="en-US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bounding boxes</a:t>
            </a:r>
            <a:r>
              <a:rPr lang="fa-IR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پیرامون هر شی رسم می‌کند.</a:t>
            </a: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en-US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b="0" i="0" dirty="0">
              <a:effectLst/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495A73-3566-47D3-B804-26AE4CBB1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799" y="3492424"/>
            <a:ext cx="7896343" cy="39116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5B85A0-1EFE-4009-9260-77DBA59C1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6" y="7519865"/>
            <a:ext cx="1083733" cy="61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91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851">
        <p159:morph option="byObject"/>
      </p:transition>
    </mc:Choice>
    <mc:Fallback xmlns="">
      <p:transition spd="slow" advTm="2851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3403600" y="217291"/>
            <a:ext cx="10329333" cy="69596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r" rtl="1">
              <a:lnSpc>
                <a:spcPts val="5468"/>
              </a:lnSpc>
            </a:pPr>
            <a:r>
              <a:rPr lang="fa-IR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انواع مدل ها</a:t>
            </a:r>
          </a:p>
          <a:p>
            <a:pPr marL="0" indent="0" algn="r" rtl="1">
              <a:lnSpc>
                <a:spcPts val="5468"/>
              </a:lnSpc>
              <a:buNone/>
            </a:pPr>
            <a:r>
              <a:rPr lang="en-US" sz="4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4882EC-C580-4BF0-8E8F-E89177DF7E72}"/>
              </a:ext>
            </a:extLst>
          </p:cNvPr>
          <p:cNvSpPr/>
          <p:nvPr/>
        </p:nvSpPr>
        <p:spPr>
          <a:xfrm>
            <a:off x="846667" y="1130542"/>
            <a:ext cx="13055600" cy="659105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041C7D-09FC-46D6-945B-3076D5A696C7}"/>
              </a:ext>
            </a:extLst>
          </p:cNvPr>
          <p:cNvSpPr txBox="1"/>
          <p:nvPr/>
        </p:nvSpPr>
        <p:spPr>
          <a:xfrm>
            <a:off x="1138989" y="2729978"/>
            <a:ext cx="123239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rtl="1">
              <a:buFont typeface="Wingdings" panose="05000000000000000000" pitchFamily="2" charset="2"/>
              <a:buChar char="q"/>
            </a:pPr>
            <a:r>
              <a:rPr lang="fa-IR" sz="24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مدل‌های یادگیری ماشین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 Machine Learning Models)</a:t>
            </a:r>
            <a:r>
              <a:rPr lang="fa-IR" sz="24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)</a:t>
            </a:r>
          </a:p>
          <a:p>
            <a:pPr algn="just" rtl="1"/>
            <a:endParaRPr lang="fa-IR" sz="2400" b="1" dirty="0">
              <a:solidFill>
                <a:schemeClr val="accent1">
                  <a:lumMod val="75000"/>
                </a:schemeClr>
              </a:solidFill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marL="342900" indent="-342900" algn="just" rtl="1">
              <a:buFont typeface="Wingdings" panose="05000000000000000000" pitchFamily="2" charset="2"/>
              <a:buChar char="q"/>
            </a:pPr>
            <a:r>
              <a:rPr lang="fa-IR" sz="24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مدل‌های یادگیری عمیق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 Deep Learning Models)</a:t>
            </a:r>
            <a:r>
              <a:rPr lang="fa-IR" sz="24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)</a:t>
            </a:r>
          </a:p>
          <a:p>
            <a:pPr marL="342900" indent="-342900" algn="just" rtl="1">
              <a:buFont typeface="Wingdings" panose="05000000000000000000" pitchFamily="2" charset="2"/>
              <a:buChar char="q"/>
            </a:pPr>
            <a:endParaRPr lang="fa-IR" sz="2400" b="1" dirty="0">
              <a:solidFill>
                <a:schemeClr val="accent1">
                  <a:lumMod val="75000"/>
                </a:schemeClr>
              </a:solidFill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marL="1347788" indent="-176213" algn="just" rtl="1">
              <a:buFont typeface="Wingdings" panose="05000000000000000000" pitchFamily="2" charset="2"/>
              <a:buChar char="§"/>
            </a:pPr>
            <a:r>
              <a:rPr lang="fa-IR" sz="24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مدل‌های شبکه های عصبی کانولوشنی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Convolutional Neural Networks Models)</a:t>
            </a:r>
            <a:r>
              <a:rPr lang="fa-IR" sz="24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)</a:t>
            </a:r>
          </a:p>
          <a:p>
            <a:pPr marL="1347788" indent="-176213" algn="just" rtl="1">
              <a:buFont typeface="Wingdings" panose="05000000000000000000" pitchFamily="2" charset="2"/>
              <a:buChar char="§"/>
            </a:pPr>
            <a:endParaRPr lang="fa-IR" sz="2400" b="1" dirty="0">
              <a:solidFill>
                <a:schemeClr val="accent1">
                  <a:lumMod val="75000"/>
                </a:schemeClr>
              </a:solidFill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marL="1347788" indent="-176213" algn="just" rtl="1">
              <a:buFont typeface="Wingdings" panose="05000000000000000000" pitchFamily="2" charset="2"/>
              <a:buChar char="§"/>
            </a:pPr>
            <a:r>
              <a:rPr lang="fa-IR" sz="24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مدل‌های مبدل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Transformer Models)</a:t>
            </a:r>
            <a:r>
              <a:rPr lang="fa-IR" sz="24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)</a:t>
            </a: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en-US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b="0" i="0" dirty="0">
              <a:effectLst/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7D09A1-8505-41B6-BDE5-E73FE0D12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6" y="7522397"/>
            <a:ext cx="1079277" cy="61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95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851">
        <p159:morph option="byObject"/>
      </p:transition>
    </mc:Choice>
    <mc:Fallback xmlns="">
      <p:transition spd="slow" advTm="2851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3657600" y="320887"/>
            <a:ext cx="10329333" cy="69596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r" rtl="1">
              <a:lnSpc>
                <a:spcPts val="5468"/>
              </a:lnSpc>
            </a:pPr>
            <a:r>
              <a:rPr lang="fa-IR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انواع </a:t>
            </a:r>
            <a:r>
              <a:rPr lang="en-US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Task</a:t>
            </a:r>
            <a:endParaRPr lang="fa-IR" sz="4000" b="1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marL="0" indent="0" algn="r" rtl="1">
              <a:lnSpc>
                <a:spcPts val="5468"/>
              </a:lnSpc>
              <a:buNone/>
            </a:pPr>
            <a:r>
              <a:rPr lang="en-US" sz="4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4882EC-C580-4BF0-8E8F-E89177DF7E72}"/>
              </a:ext>
            </a:extLst>
          </p:cNvPr>
          <p:cNvSpPr/>
          <p:nvPr/>
        </p:nvSpPr>
        <p:spPr>
          <a:xfrm>
            <a:off x="564086" y="1093447"/>
            <a:ext cx="13502228" cy="650197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041C7D-09FC-46D6-945B-3076D5A696C7}"/>
              </a:ext>
            </a:extLst>
          </p:cNvPr>
          <p:cNvSpPr txBox="1"/>
          <p:nvPr/>
        </p:nvSpPr>
        <p:spPr>
          <a:xfrm>
            <a:off x="1138989" y="1345574"/>
            <a:ext cx="1232396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endParaRPr lang="en-US" sz="2000" b="1" dirty="0">
              <a:solidFill>
                <a:schemeClr val="accent1">
                  <a:lumMod val="75000"/>
                </a:schemeClr>
              </a:solidFill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marL="342900" indent="-342900" algn="just" rtl="1">
              <a:buFont typeface="Wingdings" panose="05000000000000000000" pitchFamily="2" charset="2"/>
              <a:buChar char="q"/>
            </a:pPr>
            <a:r>
              <a:rPr lang="fa-IR" sz="20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طبقه ‌بندی تصاویر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Image Classification)</a:t>
            </a:r>
            <a:r>
              <a:rPr lang="fa-IR" sz="20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)</a:t>
            </a:r>
          </a:p>
          <a:p>
            <a:pPr algn="just" rtl="1"/>
            <a:endParaRPr lang="fa-IR" sz="2000" b="1" dirty="0">
              <a:solidFill>
                <a:schemeClr val="accent1">
                  <a:lumMod val="75000"/>
                </a:schemeClr>
              </a:solidFill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r>
              <a:rPr lang="fa-IR" sz="2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یک فرایند در بینایی ماشین که شامل تخصیص یک برچسب به کل تصویر بر اساس محتویات آن است، به طوری که مدل تشخیص می‌دهد تصویر متعلق به کدام دسته است.</a:t>
            </a:r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en-US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b="0" i="0" dirty="0">
              <a:effectLst/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05AC03-D7E4-4848-AD87-9547D40F6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388" y="3121479"/>
            <a:ext cx="7961917" cy="40381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599D6F-21B4-4CC5-8FE6-B485DF687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6" y="7522397"/>
            <a:ext cx="1079277" cy="61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68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851">
        <p159:morph option="byObject"/>
      </p:transition>
    </mc:Choice>
    <mc:Fallback xmlns="">
      <p:transition spd="slow" advTm="2851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3657600" y="320887"/>
            <a:ext cx="10329333" cy="69596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r" rtl="1">
              <a:lnSpc>
                <a:spcPts val="5468"/>
              </a:lnSpc>
            </a:pPr>
            <a:r>
              <a:rPr lang="fa-IR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انواع </a:t>
            </a:r>
            <a:r>
              <a:rPr lang="en-US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Task</a:t>
            </a:r>
            <a:endParaRPr lang="fa-IR" sz="4000" b="1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marL="0" indent="0" algn="r" rtl="1">
              <a:lnSpc>
                <a:spcPts val="5468"/>
              </a:lnSpc>
              <a:buNone/>
            </a:pPr>
            <a:r>
              <a:rPr lang="en-US" sz="4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4882EC-C580-4BF0-8E8F-E89177DF7E72}"/>
              </a:ext>
            </a:extLst>
          </p:cNvPr>
          <p:cNvSpPr/>
          <p:nvPr/>
        </p:nvSpPr>
        <p:spPr>
          <a:xfrm>
            <a:off x="711200" y="1185333"/>
            <a:ext cx="13355114" cy="65024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041C7D-09FC-46D6-945B-3076D5A696C7}"/>
              </a:ext>
            </a:extLst>
          </p:cNvPr>
          <p:cNvSpPr txBox="1"/>
          <p:nvPr/>
        </p:nvSpPr>
        <p:spPr>
          <a:xfrm>
            <a:off x="1138989" y="1781590"/>
            <a:ext cx="123239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endParaRPr lang="fa-IR" sz="2000" b="1" dirty="0">
              <a:solidFill>
                <a:schemeClr val="accent1">
                  <a:lumMod val="75000"/>
                </a:schemeClr>
              </a:solidFill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marL="342900" indent="-342900" algn="just" rtl="1">
              <a:buFont typeface="Wingdings" panose="05000000000000000000" pitchFamily="2" charset="2"/>
              <a:buChar char="q"/>
            </a:pPr>
            <a:r>
              <a:rPr lang="fa-IR" sz="20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تقسیم‌بندی تصویر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Image Segmentation)</a:t>
            </a:r>
            <a:r>
              <a:rPr lang="fa-IR" sz="20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)</a:t>
            </a:r>
          </a:p>
          <a:p>
            <a:pPr marL="342900" indent="-342900" algn="just" rtl="1">
              <a:buFont typeface="Wingdings" panose="05000000000000000000" pitchFamily="2" charset="2"/>
              <a:buChar char="q"/>
            </a:pPr>
            <a:endParaRPr lang="fa-IR" sz="2000" b="1" dirty="0">
              <a:solidFill>
                <a:schemeClr val="accent1">
                  <a:lumMod val="75000"/>
                </a:schemeClr>
              </a:solidFill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r>
              <a:rPr lang="fa-IR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یک تکنیک در بینایی ماشین که به تفکیک و تقسیم تصویر به نواحی یا بخش‌های مختلف پرداخته و به هر پیکسل یک برچسب اختصاص می‌دهد تا اجزای مختلف تصویر شناسایی و مشخص شوند.</a:t>
            </a: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en-US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b="0" i="0" dirty="0">
              <a:effectLst/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287264-11F4-43A6-9356-99780D764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3932098"/>
            <a:ext cx="7228000" cy="35849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7FFA05-509B-402B-A360-A0E64F1A4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6" y="7522397"/>
            <a:ext cx="1079277" cy="61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30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851">
        <p159:morph option="byObject"/>
      </p:transition>
    </mc:Choice>
    <mc:Fallback xmlns="">
      <p:transition spd="slow" advTm="2851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5" name="Shape 3"/>
          <p:cNvSpPr/>
          <p:nvPr/>
        </p:nvSpPr>
        <p:spPr>
          <a:xfrm>
            <a:off x="643468" y="845347"/>
            <a:ext cx="13546666" cy="6641830"/>
          </a:xfrm>
          <a:prstGeom prst="roundRect">
            <a:avLst>
              <a:gd name="adj" fmla="val 6224"/>
            </a:avLst>
          </a:prstGeom>
          <a:solidFill>
            <a:schemeClr val="bg1">
              <a:lumMod val="95000"/>
            </a:schemeClr>
          </a:solidFill>
          <a:ln w="7620">
            <a:solidFill>
              <a:srgbClr val="BCDBD4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872068" y="1532465"/>
            <a:ext cx="12624527" cy="595471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lvl="1" algn="just" rtl="1"/>
            <a:endParaRPr lang="fa-IR" sz="1600" dirty="0">
              <a:solidFill>
                <a:schemeClr val="accent1">
                  <a:lumMod val="75000"/>
                </a:schemeClr>
              </a:solidFill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191594-1734-4D8A-A0B8-FCDA0A41E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947" y="1216557"/>
            <a:ext cx="12170505" cy="59547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AC6ED2-6DF1-48B5-B800-D2BC02155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6" y="7522397"/>
            <a:ext cx="1079277" cy="61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50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851">
        <p159:morph option="byObject"/>
      </p:transition>
    </mc:Choice>
    <mc:Fallback xmlns="">
      <p:transition spd="slow" advTm="2851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5" name="Shape 3"/>
          <p:cNvSpPr/>
          <p:nvPr/>
        </p:nvSpPr>
        <p:spPr>
          <a:xfrm>
            <a:off x="643468" y="642279"/>
            <a:ext cx="13546666" cy="6844898"/>
          </a:xfrm>
          <a:prstGeom prst="roundRect">
            <a:avLst>
              <a:gd name="adj" fmla="val 6224"/>
            </a:avLst>
          </a:prstGeom>
          <a:solidFill>
            <a:schemeClr val="bg1">
              <a:lumMod val="95000"/>
            </a:schemeClr>
          </a:solidFill>
          <a:ln w="7620">
            <a:solidFill>
              <a:srgbClr val="BCDBD4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872068" y="1532465"/>
            <a:ext cx="12624527" cy="595471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lvl="1" algn="just" rtl="1"/>
            <a:endParaRPr lang="fa-IR" sz="1600" dirty="0">
              <a:solidFill>
                <a:schemeClr val="accent1">
                  <a:lumMod val="75000"/>
                </a:schemeClr>
              </a:solidFill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656DD8C-511E-4C2B-A40F-6DF621D2F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364" y="1031275"/>
            <a:ext cx="10987934" cy="6167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0D9762-B229-4C97-A41B-33346493D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6" y="7522397"/>
            <a:ext cx="1079277" cy="61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91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851">
        <p159:morph option="byObject"/>
      </p:transition>
    </mc:Choice>
    <mc:Fallback xmlns="">
      <p:transition spd="slow" advTm="2851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5" name="Shape 3"/>
          <p:cNvSpPr/>
          <p:nvPr/>
        </p:nvSpPr>
        <p:spPr>
          <a:xfrm>
            <a:off x="643468" y="642279"/>
            <a:ext cx="13546666" cy="6844898"/>
          </a:xfrm>
          <a:prstGeom prst="roundRect">
            <a:avLst>
              <a:gd name="adj" fmla="val 6224"/>
            </a:avLst>
          </a:prstGeom>
          <a:solidFill>
            <a:schemeClr val="bg1">
              <a:lumMod val="95000"/>
            </a:schemeClr>
          </a:solidFill>
          <a:ln w="7620">
            <a:solidFill>
              <a:srgbClr val="BCDBD4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872068" y="1532465"/>
            <a:ext cx="12624527" cy="595471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lvl="1" algn="just" rtl="1"/>
            <a:endParaRPr lang="fa-IR" sz="1600" dirty="0">
              <a:solidFill>
                <a:schemeClr val="accent1">
                  <a:lumMod val="75000"/>
                </a:schemeClr>
              </a:solidFill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0D9762-B229-4C97-A41B-33346493D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9076" y="3086516"/>
            <a:ext cx="2505021" cy="14233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C423FC-7CE7-482D-8D0F-C5E411F71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844" y="1346749"/>
            <a:ext cx="6671734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847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2851">
        <p159:morph option="byObject"/>
      </p:transition>
    </mc:Choice>
    <mc:Fallback>
      <p:transition spd="slow" advTm="2851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7F26AF-7077-47DC-9AD2-2DC5B2BC6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5" y="0"/>
            <a:ext cx="14606649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58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851">
        <p159:morph option="byObject"/>
      </p:transition>
    </mc:Choice>
    <mc:Fallback xmlns="">
      <p:transition spd="slow" advTm="2851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3403600" y="217291"/>
            <a:ext cx="10329333" cy="69596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r" rtl="1">
              <a:lnSpc>
                <a:spcPts val="5468"/>
              </a:lnSpc>
            </a:pPr>
            <a:r>
              <a:rPr lang="fa-IR" sz="36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مدل‌های یادگیری ماشین (</a:t>
            </a:r>
            <a:r>
              <a:rPr lang="en-US" sz="36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Machine Learning Models</a:t>
            </a:r>
            <a:r>
              <a:rPr lang="fa-IR" sz="36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)</a:t>
            </a:r>
            <a:endParaRPr lang="en-US" sz="3600" b="1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r" rtl="1">
              <a:lnSpc>
                <a:spcPts val="5468"/>
              </a:lnSpc>
            </a:pPr>
            <a:endParaRPr lang="fa-IR" sz="3600" b="1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marL="0" indent="0" algn="r" rtl="1">
              <a:lnSpc>
                <a:spcPts val="5468"/>
              </a:lnSpc>
              <a:buNone/>
            </a:pPr>
            <a:r>
              <a:rPr lang="en-US" sz="36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4882EC-C580-4BF0-8E8F-E89177DF7E72}"/>
              </a:ext>
            </a:extLst>
          </p:cNvPr>
          <p:cNvSpPr/>
          <p:nvPr/>
        </p:nvSpPr>
        <p:spPr>
          <a:xfrm>
            <a:off x="787400" y="1358198"/>
            <a:ext cx="13055600" cy="624487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041C7D-09FC-46D6-945B-3076D5A696C7}"/>
              </a:ext>
            </a:extLst>
          </p:cNvPr>
          <p:cNvSpPr txBox="1"/>
          <p:nvPr/>
        </p:nvSpPr>
        <p:spPr>
          <a:xfrm>
            <a:off x="1138989" y="1309146"/>
            <a:ext cx="123239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rtl="1">
              <a:buFont typeface="Wingdings" panose="05000000000000000000" pitchFamily="2" charset="2"/>
              <a:buChar char="q"/>
            </a:pPr>
            <a:endParaRPr lang="fa-IR" sz="2400" b="1" dirty="0">
              <a:solidFill>
                <a:schemeClr val="accent1">
                  <a:lumMod val="75000"/>
                </a:schemeClr>
              </a:solidFill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marL="342900" indent="-342900" algn="just" rtl="1">
              <a:buFont typeface="Wingdings" panose="05000000000000000000" pitchFamily="2" charset="2"/>
              <a:buChar char="q"/>
            </a:pPr>
            <a:r>
              <a:rPr lang="en-US" sz="2400" b="1" dirty="0" err="1">
                <a:latin typeface="IRANSansWeb(FaNum)" panose="02040503050201020203" pitchFamily="18" charset="-78"/>
                <a:cs typeface="IRANSansWeb(FaNum)" panose="02040503050201020203" pitchFamily="18" charset="-78"/>
              </a:rPr>
              <a:t>Svm</a:t>
            </a:r>
            <a:r>
              <a:rPr lang="en-US" sz="24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(Support Vector Machines)</a:t>
            </a:r>
            <a:endParaRPr lang="fa-IR" sz="2400" b="1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marL="342900" indent="-342900" algn="just" rtl="1">
              <a:buFont typeface="Wingdings" panose="05000000000000000000" pitchFamily="2" charset="2"/>
              <a:buChar char="q"/>
            </a:pPr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r>
              <a:rPr lang="fa-IR" sz="2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از محبوب ترین الگوریتم های طبقه بندی برای تشخیص اشیا</a:t>
            </a:r>
          </a:p>
          <a:p>
            <a:pPr algn="just" rtl="1"/>
            <a:endParaRPr lang="fa-IR" b="1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r>
              <a:rPr lang="fa-IR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یک الگوریتم یادگیری ماشین نظارت شده برای طبقه‌بندی و رگرسیون که به دنبال پیدا کردن بهترین مرز تصمیم‌گیری (هایپرپلین) است که داده‌ها را با بیشترین حاشیه جدا کند.</a:t>
            </a:r>
          </a:p>
          <a:p>
            <a:pPr marL="342900" indent="-342900" algn="just" rtl="1">
              <a:buFont typeface="Wingdings" panose="05000000000000000000" pitchFamily="2" charset="2"/>
              <a:buChar char="q"/>
            </a:pPr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marL="342900" indent="-342900" algn="just" rtl="1">
              <a:buFont typeface="Wingdings" panose="05000000000000000000" pitchFamily="2" charset="2"/>
              <a:buChar char="q"/>
            </a:pPr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en-US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b="0" i="0" dirty="0">
              <a:effectLst/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6D076D-0352-4A30-BBD2-C39697353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391" y="3804570"/>
            <a:ext cx="5709076" cy="32639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C7B5F4-BD06-4866-A48C-D7FA34D2B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190" y="3804571"/>
            <a:ext cx="5649820" cy="32639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9904E8-43D3-4AFD-8696-91C91AE035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56" y="7522397"/>
            <a:ext cx="1079277" cy="61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16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851">
        <p159:morph option="byObject"/>
      </p:transition>
    </mc:Choice>
    <mc:Fallback xmlns="">
      <p:transition spd="slow" advTm="2851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3403600" y="217291"/>
            <a:ext cx="10329333" cy="69596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r" rtl="1">
              <a:lnSpc>
                <a:spcPts val="5468"/>
              </a:lnSpc>
            </a:pPr>
            <a:r>
              <a:rPr lang="fa-IR" sz="36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مدل‌های یادگیری ماشین (</a:t>
            </a:r>
            <a:r>
              <a:rPr lang="en-US" sz="36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Machine Learning Models</a:t>
            </a:r>
            <a:r>
              <a:rPr lang="fa-IR" sz="36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)</a:t>
            </a:r>
            <a:endParaRPr lang="en-US" sz="3600" b="1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r" rtl="1">
              <a:lnSpc>
                <a:spcPts val="5468"/>
              </a:lnSpc>
            </a:pPr>
            <a:endParaRPr lang="fa-IR" sz="3600" b="1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marL="0" indent="0" algn="r" rtl="1">
              <a:lnSpc>
                <a:spcPts val="5468"/>
              </a:lnSpc>
              <a:buNone/>
            </a:pPr>
            <a:r>
              <a:rPr lang="en-US" sz="36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4882EC-C580-4BF0-8E8F-E89177DF7E72}"/>
              </a:ext>
            </a:extLst>
          </p:cNvPr>
          <p:cNvSpPr/>
          <p:nvPr/>
        </p:nvSpPr>
        <p:spPr>
          <a:xfrm>
            <a:off x="787400" y="1358197"/>
            <a:ext cx="13055600" cy="653626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041C7D-09FC-46D6-945B-3076D5A696C7}"/>
              </a:ext>
            </a:extLst>
          </p:cNvPr>
          <p:cNvSpPr txBox="1"/>
          <p:nvPr/>
        </p:nvSpPr>
        <p:spPr>
          <a:xfrm>
            <a:off x="1153218" y="1141685"/>
            <a:ext cx="1232396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marL="342900" indent="-342900" algn="just" rtl="1">
              <a:buFont typeface="Wingdings" panose="05000000000000000000" pitchFamily="2" charset="2"/>
              <a:buChar char="q"/>
            </a:pPr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marL="342900" indent="-342900" algn="just" rtl="1">
              <a:buFont typeface="Wingdings" panose="05000000000000000000" pitchFamily="2" charset="2"/>
              <a:buChar char="q"/>
            </a:pPr>
            <a:r>
              <a:rPr lang="en-US" sz="2400" b="1" dirty="0" err="1">
                <a:latin typeface="IRANSansWeb(FaNum)" panose="02040503050201020203" pitchFamily="18" charset="-78"/>
                <a:cs typeface="IRANSansWeb(FaNum)" panose="02040503050201020203" pitchFamily="18" charset="-78"/>
              </a:rPr>
              <a:t>Knn</a:t>
            </a:r>
            <a:r>
              <a:rPr lang="en-US" sz="24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(K-nearest Neighbors)</a:t>
            </a:r>
          </a:p>
          <a:p>
            <a:pPr marL="342900" indent="-342900" algn="just" rtl="1">
              <a:buFont typeface="Wingdings" panose="05000000000000000000" pitchFamily="2" charset="2"/>
              <a:buChar char="q"/>
            </a:pPr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r>
              <a:rPr lang="fa-IR" sz="2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الگوریتم ساده ولی موثر برای طبقه بندی تصاویر</a:t>
            </a:r>
            <a:endParaRPr lang="en-US" sz="2000" b="1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b="1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r>
              <a:rPr lang="fa-IR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یک الگوریتم یادگیری ماشین نظارت شده که برای طبقه‌بندی و رگرسیون استفاده می‌شود و تصمیم‌گیری آن بر اساس نزدیک‌ترین همسایه‌های داده تست در فضای ویژگی‌ها است.</a:t>
            </a: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en-US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b="0" i="0" dirty="0">
              <a:effectLst/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2273DD-6F0B-4B46-9791-88DA53D65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296" y="4114800"/>
            <a:ext cx="5775079" cy="3212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9005CB-672D-493D-9DF6-78D405D34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0494" y="4114800"/>
            <a:ext cx="5615568" cy="32121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B173B1-5935-44F4-9CF9-DE00BB6939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56" y="7522397"/>
            <a:ext cx="1079277" cy="61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03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851">
        <p159:morph option="byObject"/>
      </p:transition>
    </mc:Choice>
    <mc:Fallback xmlns="">
      <p:transition spd="slow" advTm="2851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3579302" y="286713"/>
            <a:ext cx="10329333" cy="69596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just" rtl="1"/>
            <a:r>
              <a:rPr lang="fa-IR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مدل‌های یادگیری عمیق</a:t>
            </a:r>
            <a:r>
              <a:rPr lang="en-US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Deep Learning Models)</a:t>
            </a:r>
            <a:r>
              <a:rPr lang="fa-IR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) </a:t>
            </a:r>
            <a:r>
              <a:rPr lang="en-US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4882EC-C580-4BF0-8E8F-E89177DF7E72}"/>
              </a:ext>
            </a:extLst>
          </p:cNvPr>
          <p:cNvSpPr/>
          <p:nvPr/>
        </p:nvSpPr>
        <p:spPr>
          <a:xfrm>
            <a:off x="846667" y="1337732"/>
            <a:ext cx="13055600" cy="638386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041C7D-09FC-46D6-945B-3076D5A696C7}"/>
              </a:ext>
            </a:extLst>
          </p:cNvPr>
          <p:cNvSpPr txBox="1"/>
          <p:nvPr/>
        </p:nvSpPr>
        <p:spPr>
          <a:xfrm>
            <a:off x="1212485" y="1486298"/>
            <a:ext cx="123239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fa-IR" sz="24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شبکه های عصبی عمیق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  <a:r>
              <a:rPr lang="fa-IR" sz="24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(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Deep Neural Networks -DNNs</a:t>
            </a:r>
            <a:r>
              <a:rPr lang="fa-IR" sz="24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)</a:t>
            </a:r>
          </a:p>
          <a:p>
            <a:pPr algn="just" rtl="1"/>
            <a:endParaRPr lang="en-US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r>
              <a:rPr lang="fa-IR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شبکه‌های عصبی عمیق ساختارهای محاسباتی چندلایه‌ای هستند که با تقلید از مغز انسان، به تحلیل و یادگیری الگوهای پیچیده از داده‌ها می‌پردازند.</a:t>
            </a: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en-US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b="0" i="0" dirty="0">
              <a:effectLst/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A50DD8-5933-435F-AB9C-8077F5E22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951" y="3031788"/>
            <a:ext cx="5346852" cy="39878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F882EA-13D7-453D-B593-DC5163628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087" y="3031788"/>
            <a:ext cx="6729828" cy="39878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1845C4-AAFA-40C7-A253-2AB026F00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56" y="7522397"/>
            <a:ext cx="1079277" cy="61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31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851">
        <p159:morph option="byObject"/>
      </p:transition>
    </mc:Choice>
    <mc:Fallback xmlns="">
      <p:transition spd="slow" advTm="2851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3579302" y="286713"/>
            <a:ext cx="10329333" cy="69596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just" rtl="1"/>
            <a:r>
              <a:rPr lang="fa-IR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مدل‌های یادگیری عمیق</a:t>
            </a:r>
            <a:r>
              <a:rPr lang="en-US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Deep Learning Models)</a:t>
            </a:r>
            <a:r>
              <a:rPr lang="fa-IR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) </a:t>
            </a:r>
            <a:r>
              <a:rPr lang="en-US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4882EC-C580-4BF0-8E8F-E89177DF7E72}"/>
              </a:ext>
            </a:extLst>
          </p:cNvPr>
          <p:cNvSpPr/>
          <p:nvPr/>
        </p:nvSpPr>
        <p:spPr>
          <a:xfrm>
            <a:off x="846667" y="1337732"/>
            <a:ext cx="13055600" cy="638386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041C7D-09FC-46D6-945B-3076D5A696C7}"/>
              </a:ext>
            </a:extLst>
          </p:cNvPr>
          <p:cNvSpPr txBox="1"/>
          <p:nvPr/>
        </p:nvSpPr>
        <p:spPr>
          <a:xfrm>
            <a:off x="1212485" y="1486298"/>
            <a:ext cx="1232396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fa-IR" sz="24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شبکه های عصبی بازگشتی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  <a:r>
              <a:rPr lang="fa-IR" sz="24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(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Recurrent Neural Networks - RNNs</a:t>
            </a:r>
            <a:r>
              <a:rPr lang="fa-IR" sz="24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)</a:t>
            </a:r>
          </a:p>
          <a:p>
            <a:pPr algn="just" rtl="1"/>
            <a:endParaRPr lang="en-US" sz="2400" b="1" dirty="0">
              <a:solidFill>
                <a:schemeClr val="accent1">
                  <a:lumMod val="75000"/>
                </a:schemeClr>
              </a:solidFill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r>
              <a:rPr lang="fa-IR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نوعی شبکه عصبی مصنوعی که در آن اتصالات بین گره‌ها به صورت یک چرخه عمل می‌کنند و امکان پردازش داده‌های توالی‌دار مانند متن و سری‌های زمانی را فراهم می‌کند.</a:t>
            </a: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en-US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b="0" i="0" dirty="0">
              <a:effectLst/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D5575E-08B8-459A-8463-5D7F1508D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482" y="3680482"/>
            <a:ext cx="6057900" cy="3171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24D041-31F6-4432-85A2-62427D154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4268" y="3680482"/>
            <a:ext cx="5962650" cy="31718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64C5C4-F894-4869-A6E7-887EFA543F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56" y="7522397"/>
            <a:ext cx="1079277" cy="61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85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851">
        <p159:morph option="byObject"/>
      </p:transition>
    </mc:Choice>
    <mc:Fallback xmlns="">
      <p:transition spd="slow" advTm="2851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3403600" y="217291"/>
            <a:ext cx="10329333" cy="69596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just" rtl="1"/>
            <a:r>
              <a:rPr lang="fa-IR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مدل‌های یادگیری عمیق</a:t>
            </a:r>
            <a:r>
              <a:rPr lang="en-US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Deep Learning Models)</a:t>
            </a:r>
            <a:r>
              <a:rPr lang="fa-IR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)</a:t>
            </a:r>
            <a:r>
              <a:rPr lang="en-US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 </a:t>
            </a:r>
            <a:r>
              <a:rPr lang="fa-IR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  <a:r>
              <a:rPr lang="en-US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  <a:r>
              <a:rPr lang="en-US" sz="4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4882EC-C580-4BF0-8E8F-E89177DF7E72}"/>
              </a:ext>
            </a:extLst>
          </p:cNvPr>
          <p:cNvSpPr/>
          <p:nvPr/>
        </p:nvSpPr>
        <p:spPr>
          <a:xfrm>
            <a:off x="846667" y="1130542"/>
            <a:ext cx="13055600" cy="659105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041C7D-09FC-46D6-945B-3076D5A696C7}"/>
              </a:ext>
            </a:extLst>
          </p:cNvPr>
          <p:cNvSpPr txBox="1"/>
          <p:nvPr/>
        </p:nvSpPr>
        <p:spPr>
          <a:xfrm>
            <a:off x="1065997" y="1100492"/>
            <a:ext cx="123239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endParaRPr lang="fa-IR" sz="2400" b="1" dirty="0">
              <a:solidFill>
                <a:schemeClr val="accent1">
                  <a:lumMod val="75000"/>
                </a:schemeClr>
              </a:solidFill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r>
              <a:rPr lang="fa-IR" sz="24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شبکه‌های عصبی کانولوشنی (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Convolutional Neural Networks - CNNs</a:t>
            </a:r>
            <a:r>
              <a:rPr lang="fa-IR" sz="24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)</a:t>
            </a:r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r>
              <a:rPr lang="en-US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  <a:r>
              <a:rPr lang="fa-IR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نوعی شبکه عصبی مصنوعی که به طور خاص برای پردازش و تحلیل داده‌های تصویری طراحی شده و از لایه‌های پیچشی    </a:t>
            </a:r>
            <a:r>
              <a:rPr lang="en-US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Convolutional</a:t>
            </a:r>
            <a:r>
              <a:rPr lang="fa-IR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  <a:r>
              <a:rPr lang="en-US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  <a:r>
              <a:rPr lang="fa-IR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برای استخراج ویژگی‌های مکانی و فضایی بهره می‌برد.</a:t>
            </a:r>
            <a:endParaRPr lang="en-US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r>
              <a:rPr lang="en-US" sz="2400" b="1" dirty="0" err="1">
                <a:latin typeface="IRANSansWeb(FaNum)" panose="02040503050201020203" pitchFamily="18" charset="-78"/>
                <a:cs typeface="IRANSansWeb(FaNum)" panose="02040503050201020203" pitchFamily="18" charset="-78"/>
              </a:rPr>
              <a:t>AlexNet</a:t>
            </a:r>
            <a:endParaRPr lang="en-US" sz="2400" b="1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r>
              <a:rPr lang="fa-IR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یک شبکه عصبی عمیق با 8 لایه که در سال 2012 برنده رقابت </a:t>
            </a:r>
            <a:r>
              <a:rPr lang="en-US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ImageNet</a:t>
            </a:r>
            <a:r>
              <a:rPr lang="fa-IR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  <a:r>
              <a:rPr lang="en-US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  <a:r>
              <a:rPr lang="fa-IR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شد و استفاده گسترده‌ای از تکنیک‌های مانند </a:t>
            </a:r>
            <a:r>
              <a:rPr lang="en-US" sz="2000" dirty="0" err="1">
                <a:latin typeface="IRANSansWeb(FaNum)" panose="02040503050201020203" pitchFamily="18" charset="-78"/>
                <a:cs typeface="IRANSansWeb(FaNum)" panose="02040503050201020203" pitchFamily="18" charset="-78"/>
              </a:rPr>
              <a:t>ReLU</a:t>
            </a:r>
            <a:r>
              <a:rPr lang="en-US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  <a:r>
              <a:rPr lang="fa-IR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و </a:t>
            </a:r>
            <a:r>
              <a:rPr lang="en-US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dropout </a:t>
            </a:r>
            <a:r>
              <a:rPr lang="fa-IR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برای بهبود عملکرد و جلوگیری از بیش‌برازش دارد.</a:t>
            </a:r>
            <a:endParaRPr lang="en-US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en-US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b="0" i="0" dirty="0">
              <a:effectLst/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E60924-0BBB-4905-8035-1FE0AEA9B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4904" y="3869057"/>
            <a:ext cx="4757447" cy="3692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2DE289-B282-49F1-BE2F-00012274D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838" y="3869056"/>
            <a:ext cx="5841150" cy="36923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AEAE44-863F-4064-A51A-F329079C8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56" y="7522397"/>
            <a:ext cx="1079277" cy="61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39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851">
        <p159:morph option="byObject"/>
      </p:transition>
    </mc:Choice>
    <mc:Fallback xmlns="">
      <p:transition spd="slow" advTm="2851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3403600" y="217291"/>
            <a:ext cx="10329333" cy="69596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just" rtl="1"/>
            <a:r>
              <a:rPr lang="fa-IR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مدل‌های یادگیری عمیق</a:t>
            </a:r>
            <a:r>
              <a:rPr lang="en-US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Deep Learning Models)</a:t>
            </a:r>
            <a:r>
              <a:rPr lang="fa-IR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)</a:t>
            </a:r>
            <a:r>
              <a:rPr lang="en-US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 </a:t>
            </a:r>
            <a:r>
              <a:rPr lang="fa-IR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  <a:r>
              <a:rPr lang="en-US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  <a:r>
              <a:rPr lang="en-US" sz="4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4882EC-C580-4BF0-8E8F-E89177DF7E72}"/>
              </a:ext>
            </a:extLst>
          </p:cNvPr>
          <p:cNvSpPr/>
          <p:nvPr/>
        </p:nvSpPr>
        <p:spPr>
          <a:xfrm>
            <a:off x="846667" y="1130542"/>
            <a:ext cx="13055600" cy="659105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041C7D-09FC-46D6-945B-3076D5A696C7}"/>
              </a:ext>
            </a:extLst>
          </p:cNvPr>
          <p:cNvSpPr txBox="1"/>
          <p:nvPr/>
        </p:nvSpPr>
        <p:spPr>
          <a:xfrm>
            <a:off x="1212485" y="1231464"/>
            <a:ext cx="123239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endParaRPr lang="fa-IR" sz="2400" b="1" dirty="0">
              <a:solidFill>
                <a:schemeClr val="accent1">
                  <a:lumMod val="75000"/>
                </a:schemeClr>
              </a:solidFill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r>
              <a:rPr lang="fa-IR" sz="24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شبکه‌های عصبی کانولوشنی (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Convolutional Neural Networks - CNNs</a:t>
            </a:r>
            <a:r>
              <a:rPr lang="fa-IR" sz="24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)</a:t>
            </a:r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en-US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r>
              <a:rPr lang="en-US" sz="2400" b="1" dirty="0" err="1">
                <a:latin typeface="IRANSansWeb(FaNum)" panose="02040503050201020203" pitchFamily="18" charset="-78"/>
                <a:cs typeface="IRANSansWeb(FaNum)" panose="02040503050201020203" pitchFamily="18" charset="-78"/>
              </a:rPr>
              <a:t>VGGNet</a:t>
            </a:r>
            <a:endParaRPr lang="en-US" sz="2400" b="1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r>
              <a:rPr lang="en-US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  <a:r>
              <a:rPr lang="fa-IR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مدل عمیق‌تر با استفاده از لایه‌های کانولوشنی بیشتر.</a:t>
            </a:r>
            <a:endParaRPr lang="en-US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en-US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b="0" i="0" dirty="0">
              <a:effectLst/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0A936E-DABF-4F6B-B9CC-90D339FB4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734" y="3273556"/>
            <a:ext cx="8452922" cy="41477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64CB40-1D96-4C39-ADDE-7B176B435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6" y="7522397"/>
            <a:ext cx="1079277" cy="61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949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851">
        <p159:morph option="byObject"/>
      </p:transition>
    </mc:Choice>
    <mc:Fallback xmlns="">
      <p:transition spd="slow" advTm="2851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3403600" y="217291"/>
            <a:ext cx="10329333" cy="69596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just" rtl="1"/>
            <a:r>
              <a:rPr lang="fa-IR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مدل‌های یادگیری عمیق</a:t>
            </a:r>
            <a:r>
              <a:rPr lang="en-US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Deep Learning Models)</a:t>
            </a:r>
            <a:r>
              <a:rPr lang="fa-IR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)</a:t>
            </a:r>
            <a:r>
              <a:rPr lang="en-US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 </a:t>
            </a:r>
            <a:r>
              <a:rPr lang="fa-IR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  <a:r>
              <a:rPr lang="en-US" sz="4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  <a:r>
              <a:rPr lang="en-US" sz="4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4882EC-C580-4BF0-8E8F-E89177DF7E72}"/>
              </a:ext>
            </a:extLst>
          </p:cNvPr>
          <p:cNvSpPr/>
          <p:nvPr/>
        </p:nvSpPr>
        <p:spPr>
          <a:xfrm>
            <a:off x="846667" y="1130542"/>
            <a:ext cx="13055600" cy="676039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041C7D-09FC-46D6-945B-3076D5A696C7}"/>
              </a:ext>
            </a:extLst>
          </p:cNvPr>
          <p:cNvSpPr txBox="1"/>
          <p:nvPr/>
        </p:nvSpPr>
        <p:spPr>
          <a:xfrm>
            <a:off x="1459769" y="1341408"/>
            <a:ext cx="1232396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endParaRPr lang="fa-IR" sz="2400" b="1" dirty="0">
              <a:solidFill>
                <a:schemeClr val="accent1">
                  <a:lumMod val="75000"/>
                </a:schemeClr>
              </a:solidFill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r>
              <a:rPr lang="fa-IR" sz="24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شبکه‌های عصبی کانولوشنی (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Convolutional Neural Networks - CNNs</a:t>
            </a:r>
            <a:r>
              <a:rPr lang="fa-IR" sz="2400" b="1" dirty="0">
                <a:solidFill>
                  <a:schemeClr val="accent1">
                    <a:lumMod val="75000"/>
                  </a:schemeClr>
                </a:solidFill>
                <a:latin typeface="IRANSansWeb(FaNum)" panose="02040503050201020203" pitchFamily="18" charset="-78"/>
                <a:cs typeface="IRANSansWeb(FaNum)" panose="02040503050201020203" pitchFamily="18" charset="-78"/>
              </a:rPr>
              <a:t>)</a:t>
            </a:r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en-US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r>
              <a:rPr lang="en-US" sz="2400" b="1" dirty="0" err="1">
                <a:latin typeface="IRANSansWeb(FaNum)" panose="02040503050201020203" pitchFamily="18" charset="-78"/>
                <a:cs typeface="IRANSansWeb(FaNum)" panose="02040503050201020203" pitchFamily="18" charset="-78"/>
              </a:rPr>
              <a:t>VGGNet</a:t>
            </a:r>
            <a:endParaRPr lang="en-US" sz="2400" b="1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r>
              <a:rPr lang="en-US" sz="2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VGG16</a:t>
            </a:r>
            <a:r>
              <a:rPr lang="fa-IR" sz="2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:</a:t>
            </a:r>
          </a:p>
          <a:p>
            <a:pPr algn="just" rtl="1"/>
            <a:r>
              <a:rPr lang="en-US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  <a:r>
              <a:rPr lang="fa-IR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یک معماری شبکه عصبی عمیق با 16 لایه شبکه عصبی که برای تشخیص</a:t>
            </a:r>
          </a:p>
          <a:p>
            <a:pPr algn="just" rtl="1"/>
            <a:r>
              <a:rPr lang="fa-IR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تصویر و تشخیص شی با دقت بالا طراحی شده و از لایه‌های پیچشی </a:t>
            </a:r>
          </a:p>
          <a:p>
            <a:pPr algn="just" rtl="1"/>
            <a:r>
              <a:rPr lang="fa-IR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کوچک استفاده می‌کند.</a:t>
            </a:r>
            <a:endParaRPr lang="en-US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r>
              <a:rPr lang="en-US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</a:t>
            </a:r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r>
              <a:rPr lang="en-US" sz="2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VGG19</a:t>
            </a:r>
            <a:r>
              <a:rPr lang="fa-IR" sz="2000" b="1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:</a:t>
            </a:r>
          </a:p>
          <a:p>
            <a:pPr algn="just" rtl="1"/>
            <a:r>
              <a:rPr lang="en-US" sz="2000" dirty="0"/>
              <a:t> </a:t>
            </a:r>
            <a:r>
              <a:rPr lang="fa-IR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نسخه پیشرفته‌تری از </a:t>
            </a:r>
            <a:r>
              <a:rPr lang="en-US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VGG16 </a:t>
            </a:r>
            <a:r>
              <a:rPr lang="fa-IR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با 19 لایه شبکه عصبی که شامل</a:t>
            </a:r>
          </a:p>
          <a:p>
            <a:pPr algn="just" rtl="1"/>
            <a:r>
              <a:rPr lang="fa-IR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لایه‌های پیچشی بیشتری است و برای بهبود دقت در تشخیص تصویر</a:t>
            </a:r>
          </a:p>
          <a:p>
            <a:pPr algn="just" rtl="1"/>
            <a:r>
              <a:rPr lang="fa-IR" sz="2000" dirty="0">
                <a:latin typeface="IRANSansWeb(FaNum)" panose="02040503050201020203" pitchFamily="18" charset="-78"/>
                <a:cs typeface="IRANSansWeb(FaNum)" panose="02040503050201020203" pitchFamily="18" charset="-78"/>
              </a:rPr>
              <a:t> و تشخیص شی طراحی شده است.</a:t>
            </a:r>
          </a:p>
          <a:p>
            <a:pPr algn="just" rtl="1"/>
            <a:endParaRPr lang="fa-IR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en-US" sz="2000" dirty="0"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  <a:p>
            <a:pPr algn="just" rtl="1"/>
            <a:endParaRPr lang="fa-IR" sz="2000" b="0" i="0" dirty="0">
              <a:effectLst/>
              <a:latin typeface="IRANSansWeb(FaNum)" panose="02040503050201020203" pitchFamily="18" charset="-78"/>
              <a:cs typeface="IRANSansWeb(FaNum)" panose="02040503050201020203" pitchFamily="18" charset="-7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7F4EF0-6E74-4AED-9849-2B7B67BE0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698" y="2201291"/>
            <a:ext cx="4002982" cy="57050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5B5B9C-8A0C-4617-A407-5781FC129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6" y="7522397"/>
            <a:ext cx="1079277" cy="61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32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851">
        <p159:morph option="byObject"/>
      </p:transition>
    </mc:Choice>
    <mc:Fallback xmlns="">
      <p:transition spd="slow" advTm="2851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2888</TotalTime>
  <Words>1181</Words>
  <Application>Microsoft Office PowerPoint</Application>
  <PresentationFormat>Custom</PresentationFormat>
  <Paragraphs>250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Calibri</vt:lpstr>
      <vt:lpstr>Arial</vt:lpstr>
      <vt:lpstr>IRANSansWeb(FaNum)</vt:lpstr>
      <vt:lpstr>Wingdings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Administrator</cp:lastModifiedBy>
  <cp:revision>174</cp:revision>
  <dcterms:created xsi:type="dcterms:W3CDTF">2024-06-19T13:09:18Z</dcterms:created>
  <dcterms:modified xsi:type="dcterms:W3CDTF">2024-07-22T12:14:24Z</dcterms:modified>
</cp:coreProperties>
</file>