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76" r:id="rId3"/>
    <p:sldId id="298" r:id="rId4"/>
    <p:sldId id="261" r:id="rId5"/>
    <p:sldId id="299" r:id="rId6"/>
    <p:sldId id="303" r:id="rId7"/>
    <p:sldId id="304" r:id="rId8"/>
    <p:sldId id="305" r:id="rId9"/>
    <p:sldId id="309" r:id="rId10"/>
    <p:sldId id="300" r:id="rId11"/>
    <p:sldId id="302" r:id="rId12"/>
    <p:sldId id="301" r:id="rId13"/>
    <p:sldId id="306" r:id="rId14"/>
    <p:sldId id="308" r:id="rId15"/>
    <p:sldId id="307" r:id="rId16"/>
    <p:sldId id="312" r:id="rId17"/>
    <p:sldId id="295" r:id="rId18"/>
    <p:sldId id="311" r:id="rId19"/>
    <p:sldId id="294" r:id="rId20"/>
    <p:sldId id="310" r:id="rId21"/>
  </p:sldIdLst>
  <p:sldSz cx="14630400" cy="8229600"/>
  <p:notesSz cx="8229600" cy="14630400"/>
  <p:embeddedFontLst>
    <p:embeddedFont>
      <p:font typeface="Calibri" panose="020F0502020204030204" pitchFamily="34" charset="0"/>
      <p:regular r:id="rId23"/>
      <p:bold r:id="rId24"/>
      <p:italic r:id="rId25"/>
      <p:boldItalic r:id="rId26"/>
    </p:embeddedFont>
    <p:embeddedFont>
      <p:font typeface="IRANSansWeb(FaNum)" panose="02040503050201020203" pitchFamily="18" charset="-78"/>
      <p:regular r:id="rId27"/>
    </p:embeddedFont>
    <p:embeddedFont>
      <p:font typeface="Open Sans" panose="020B0606030504020204" pitchFamily="34" charset="0"/>
      <p:regular r:id="rId28"/>
      <p:bold r:id="rId29"/>
      <p:italic r:id="rId30"/>
      <p:boldItalic r:id="rId31"/>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6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62930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29604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02996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27154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961127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60296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4680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96292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4370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63831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5714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97158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21439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39961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25284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52183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txBody>
          <a:bodyPr/>
          <a:lstStyle/>
          <a:p>
            <a:endParaRPr lang="en-US" dirty="0"/>
          </a:p>
        </p:txBody>
      </p:sp>
      <p:sp>
        <p:nvSpPr>
          <p:cNvPr id="5" name="Text 2"/>
          <p:cNvSpPr/>
          <p:nvPr/>
        </p:nvSpPr>
        <p:spPr>
          <a:xfrm>
            <a:off x="6014799" y="664003"/>
            <a:ext cx="7941734" cy="958215"/>
          </a:xfrm>
          <a:prstGeom prst="rect">
            <a:avLst/>
          </a:prstGeom>
          <a:noFill/>
          <a:ln/>
        </p:spPr>
        <p:txBody>
          <a:bodyPr wrap="none" rtlCol="0" anchor="t"/>
          <a:lstStyle/>
          <a:p>
            <a:pPr marL="0" indent="0" algn="r" rtl="1">
              <a:lnSpc>
                <a:spcPts val="7545"/>
              </a:lnSpc>
              <a:buNone/>
            </a:pPr>
            <a:r>
              <a:rPr lang="fa-IR" sz="8000" b="1" dirty="0">
                <a:latin typeface="IRANSansWeb(FaNum)" panose="02040503050201020203" pitchFamily="18" charset="-78"/>
                <a:ea typeface="Unbounded" pitchFamily="34" charset="-122"/>
                <a:cs typeface="IRANSansWeb(FaNum)" panose="02040503050201020203" pitchFamily="18" charset="-78"/>
              </a:rPr>
              <a:t>ایجاد </a:t>
            </a:r>
            <a:r>
              <a:rPr lang="en-US" sz="8000" b="1" dirty="0" err="1">
                <a:latin typeface="IRANSansWeb(FaNum)" panose="02040503050201020203" pitchFamily="18" charset="-78"/>
                <a:ea typeface="Unbounded" pitchFamily="34" charset="-122"/>
                <a:cs typeface="IRANSansWeb(FaNum)" panose="02040503050201020203" pitchFamily="18" charset="-78"/>
              </a:rPr>
              <a:t>مغز</a:t>
            </a:r>
            <a:r>
              <a:rPr lang="en-US" sz="8000" b="1" dirty="0">
                <a:latin typeface="IRANSansWeb(FaNum)" panose="02040503050201020203" pitchFamily="18" charset="-78"/>
                <a:ea typeface="Unbounded" pitchFamily="34" charset="-122"/>
                <a:cs typeface="IRANSansWeb(FaNum)" panose="02040503050201020203" pitchFamily="18" charset="-78"/>
              </a:rPr>
              <a:t> هوشمند</a:t>
            </a:r>
            <a:endParaRPr lang="en-US" sz="8000" dirty="0">
              <a:latin typeface="IRANSansWeb(FaNum)" panose="02040503050201020203" pitchFamily="18" charset="-78"/>
              <a:cs typeface="IRANSansWeb(FaNum)" panose="02040503050201020203" pitchFamily="18" charset="-78"/>
            </a:endParaRPr>
          </a:p>
        </p:txBody>
      </p:sp>
      <p:sp>
        <p:nvSpPr>
          <p:cNvPr id="6" name="Text 3"/>
          <p:cNvSpPr/>
          <p:nvPr/>
        </p:nvSpPr>
        <p:spPr>
          <a:xfrm>
            <a:off x="7231407" y="2600520"/>
            <a:ext cx="7477601" cy="4084544"/>
          </a:xfrm>
          <a:prstGeom prst="rect">
            <a:avLst/>
          </a:prstGeom>
          <a:noFill/>
          <a:ln/>
        </p:spPr>
        <p:txBody>
          <a:bodyPr wrap="square" rtlCol="0" anchor="t"/>
          <a:lstStyle/>
          <a:p>
            <a:pPr algn="ctr" rtl="1">
              <a:lnSpc>
                <a:spcPct val="200000"/>
              </a:lnSpc>
            </a:pPr>
            <a:r>
              <a:rPr lang="en-US" sz="4000" dirty="0" err="1">
                <a:latin typeface="IRANSansWeb(FaNum)" panose="02040503050201020203" pitchFamily="18" charset="-78"/>
                <a:ea typeface="Open Sans" pitchFamily="34" charset="-122"/>
                <a:cs typeface="IRANSansWeb(FaNum)" panose="02040503050201020203" pitchFamily="18" charset="-78"/>
              </a:rPr>
              <a:t>مفاهیم</a:t>
            </a:r>
            <a:r>
              <a:rPr lang="en-US" sz="4000" dirty="0">
                <a:latin typeface="IRANSansWeb(FaNum)" panose="02040503050201020203" pitchFamily="18" charset="-78"/>
                <a:ea typeface="Open Sans" pitchFamily="34" charset="-122"/>
                <a:cs typeface="IRANSansWeb(FaNum)" panose="02040503050201020203" pitchFamily="18" charset="-78"/>
              </a:rPr>
              <a:t> </a:t>
            </a:r>
            <a:r>
              <a:rPr lang="en-US" sz="4000" dirty="0" err="1">
                <a:latin typeface="IRANSansWeb(FaNum)" panose="02040503050201020203" pitchFamily="18" charset="-78"/>
                <a:ea typeface="Open Sans" pitchFamily="34" charset="-122"/>
                <a:cs typeface="IRANSansWeb(FaNum)" panose="02040503050201020203" pitchFamily="18" charset="-78"/>
              </a:rPr>
              <a:t>پایه</a:t>
            </a:r>
            <a:r>
              <a:rPr lang="en-US" sz="4000" dirty="0">
                <a:latin typeface="IRANSansWeb(FaNum)" panose="02040503050201020203" pitchFamily="18" charset="-78"/>
                <a:ea typeface="Open Sans" pitchFamily="34" charset="-122"/>
                <a:cs typeface="IRANSansWeb(FaNum)" panose="02040503050201020203" pitchFamily="18" charset="-78"/>
              </a:rPr>
              <a:t> </a:t>
            </a:r>
            <a:r>
              <a:rPr lang="fa-IR" sz="4000" dirty="0">
                <a:latin typeface="IRANSansWeb(FaNum)" panose="02040503050201020203" pitchFamily="18" charset="-78"/>
                <a:ea typeface="Open Sans" pitchFamily="34" charset="-122"/>
                <a:cs typeface="IRANSansWeb(FaNum)" panose="02040503050201020203" pitchFamily="18" charset="-78"/>
              </a:rPr>
              <a:t>ایجاد مغز هوشمند</a:t>
            </a:r>
          </a:p>
          <a:p>
            <a:pPr algn="ctr" rtl="1">
              <a:lnSpc>
                <a:spcPct val="200000"/>
              </a:lnSpc>
            </a:pPr>
            <a:r>
              <a:rPr lang="fa-IR" sz="4000" b="1" dirty="0">
                <a:latin typeface="IRANSansWeb(FaNum)" panose="02040503050201020203" pitchFamily="18" charset="-78"/>
                <a:ea typeface="Open Sans" pitchFamily="34" charset="-122"/>
                <a:cs typeface="IRANSansWeb(FaNum)" panose="02040503050201020203" pitchFamily="18" charset="-78"/>
              </a:rPr>
              <a:t>پاکسازی و پیش پردازش داده ها</a:t>
            </a:r>
          </a:p>
        </p:txBody>
      </p:sp>
      <p:sp>
        <p:nvSpPr>
          <p:cNvPr id="8" name="Text 5"/>
          <p:cNvSpPr/>
          <p:nvPr/>
        </p:nvSpPr>
        <p:spPr>
          <a:xfrm>
            <a:off x="6461998" y="5336500"/>
            <a:ext cx="70485"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ام</a:t>
            </a:r>
            <a:endParaRPr lang="en-US" sz="768" dirty="0"/>
          </a:p>
        </p:txBody>
      </p:sp>
      <p:pic>
        <p:nvPicPr>
          <p:cNvPr id="9" name="Picture 8">
            <a:extLst>
              <a:ext uri="{FF2B5EF4-FFF2-40B4-BE49-F238E27FC236}">
                <a16:creationId xmlns:a16="http://schemas.microsoft.com/office/drawing/2014/main" id="{8BE1F5FA-C37C-470A-972D-E0BBB5BD7181}"/>
              </a:ext>
            </a:extLst>
          </p:cNvPr>
          <p:cNvPicPr>
            <a:picLocks noChangeAspect="1"/>
          </p:cNvPicPr>
          <p:nvPr/>
        </p:nvPicPr>
        <p:blipFill>
          <a:blip r:embed="rId3"/>
          <a:stretch>
            <a:fillRect/>
          </a:stretch>
        </p:blipFill>
        <p:spPr>
          <a:xfrm>
            <a:off x="355600" y="1969652"/>
            <a:ext cx="7287021" cy="4414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افزایش داده‌ها (</a:t>
            </a:r>
            <a:r>
              <a:rPr lang="en-US" sz="4000" b="1" dirty="0">
                <a:latin typeface="IRANSansWeb(FaNum)" panose="02040503050201020203" pitchFamily="18" charset="-78"/>
                <a:cs typeface="IRANSansWeb(FaNum)" panose="02040503050201020203" pitchFamily="18" charset="-78"/>
              </a:rPr>
              <a:t>Augmentation</a:t>
            </a:r>
            <a:r>
              <a:rPr lang="fa-IR" sz="4000" b="1" dirty="0">
                <a:latin typeface="IRANSansWeb(FaNum)" panose="02040503050201020203" pitchFamily="18" charset="-78"/>
                <a:cs typeface="IRANSansWeb(FaNum)" panose="02040503050201020203" pitchFamily="18" charset="-78"/>
              </a:rPr>
              <a:t>)</a:t>
            </a:r>
          </a:p>
        </p:txBody>
      </p:sp>
      <p:sp>
        <p:nvSpPr>
          <p:cNvPr id="5" name="Shape 3"/>
          <p:cNvSpPr/>
          <p:nvPr/>
        </p:nvSpPr>
        <p:spPr>
          <a:xfrm>
            <a:off x="872067" y="1151468"/>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افزایش کلاسیک (روش‌های پایه‌ای)</a:t>
            </a:r>
          </a:p>
          <a:p>
            <a:pPr marL="342900" indent="-342900" algn="r" rtl="1">
              <a:buFont typeface="Arial" panose="020B0604020202020204" pitchFamily="34" charset="0"/>
              <a:buChar char="•"/>
            </a:pPr>
            <a:endParaRPr lang="en-US"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چرخش (</a:t>
            </a:r>
            <a:r>
              <a:rPr lang="en-US" sz="2000" dirty="0">
                <a:latin typeface="IRANSansWeb(FaNum)" panose="02040503050201020203" pitchFamily="18" charset="-78"/>
                <a:cs typeface="IRANSansWeb(FaNum)" panose="02040503050201020203" pitchFamily="18" charset="-78"/>
              </a:rPr>
              <a:t>Rotation</a:t>
            </a:r>
            <a:r>
              <a:rPr lang="fa-IR" sz="2000" dirty="0">
                <a:latin typeface="IRANSansWeb(FaNum)" panose="02040503050201020203" pitchFamily="18" charset="-78"/>
                <a:cs typeface="IRANSansWeb(FaNum)" panose="02040503050201020203" pitchFamily="18" charset="-78"/>
              </a:rPr>
              <a:t>)</a:t>
            </a:r>
            <a:r>
              <a:rPr lang="en-US" sz="2000" dirty="0">
                <a:latin typeface="IRANSansWeb(FaNum)" panose="02040503050201020203" pitchFamily="18" charset="-78"/>
                <a:cs typeface="IRANSansWeb(FaNum)" panose="02040503050201020203" pitchFamily="18" charset="-78"/>
              </a:rPr>
              <a:t> </a:t>
            </a:r>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endParaRPr lang="en-US"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برش (</a:t>
            </a:r>
            <a:r>
              <a:rPr lang="en-US" sz="2000" dirty="0">
                <a:latin typeface="IRANSansWeb(FaNum)" panose="02040503050201020203" pitchFamily="18" charset="-78"/>
                <a:cs typeface="IRANSansWeb(FaNum)" panose="02040503050201020203" pitchFamily="18" charset="-78"/>
              </a:rPr>
              <a:t>Cropping</a:t>
            </a:r>
            <a:r>
              <a:rPr lang="fa-IR" sz="2000" dirty="0">
                <a:latin typeface="IRANSansWeb(FaNum)" panose="02040503050201020203" pitchFamily="18" charset="-78"/>
                <a:cs typeface="IRANSansWeb(FaNum)" panose="02040503050201020203" pitchFamily="18" charset="-78"/>
              </a:rPr>
              <a:t>)</a:t>
            </a:r>
          </a:p>
          <a:p>
            <a:pPr marL="342900" indent="-342900" algn="r" rtl="1">
              <a:buFont typeface="Arial" panose="020B0604020202020204" pitchFamily="34" charset="0"/>
              <a:buChar char="•"/>
            </a:pPr>
            <a:endParaRPr lang="en-US"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endParaRPr lang="en-US" sz="2000" dirty="0">
              <a:latin typeface="IRANSansWeb(FaNum)" panose="02040503050201020203" pitchFamily="18" charset="-78"/>
              <a:cs typeface="IRANSansWeb(FaNum)" panose="02040503050201020203" pitchFamily="18" charset="-78"/>
            </a:endParaRPr>
          </a:p>
          <a:p>
            <a:pPr algn="r" rtl="1"/>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endParaRPr lang="en-US"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endParaRPr lang="en-US"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تغییر اندازه (</a:t>
            </a:r>
            <a:r>
              <a:rPr lang="en-US" sz="2000" dirty="0">
                <a:latin typeface="IRANSansWeb(FaNum)" panose="02040503050201020203" pitchFamily="18" charset="-78"/>
                <a:cs typeface="IRANSansWeb(FaNum)" panose="02040503050201020203" pitchFamily="18" charset="-78"/>
              </a:rPr>
              <a:t>Resizing</a:t>
            </a:r>
            <a:r>
              <a:rPr lang="fa-IR" sz="2000" dirty="0">
                <a:latin typeface="IRANSansWeb(FaNum)" panose="02040503050201020203" pitchFamily="18" charset="-78"/>
                <a:cs typeface="IRANSansWeb(FaNum)" panose="02040503050201020203" pitchFamily="18" charset="-78"/>
              </a:rPr>
              <a:t>)</a:t>
            </a:r>
          </a:p>
          <a:p>
            <a:pPr marL="342900" indent="-342900" algn="r" rtl="1">
              <a:buFont typeface="Arial" panose="020B0604020202020204" pitchFamily="34" charset="0"/>
              <a:buChar char="•"/>
            </a:pPr>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وارونگی افقی و عمودی </a:t>
            </a:r>
            <a:endParaRPr lang="en-US"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a:t>
            </a:r>
            <a:r>
              <a:rPr lang="en-US" sz="2000" dirty="0">
                <a:latin typeface="IRANSansWeb(FaNum)" panose="02040503050201020203" pitchFamily="18" charset="-78"/>
                <a:cs typeface="IRANSansWeb(FaNum)" panose="02040503050201020203" pitchFamily="18" charset="-78"/>
              </a:rPr>
              <a:t>Horizontal and Vertical Flipping</a:t>
            </a:r>
            <a:r>
              <a:rPr lang="fa-IR" sz="2000" dirty="0">
                <a:latin typeface="IRANSansWeb(FaNum)" panose="02040503050201020203" pitchFamily="18" charset="-78"/>
                <a:cs typeface="IRANSansWeb(FaNum)" panose="02040503050201020203" pitchFamily="18" charset="-78"/>
              </a:rPr>
              <a:t>)</a:t>
            </a:r>
          </a:p>
        </p:txBody>
      </p:sp>
      <p:pic>
        <p:nvPicPr>
          <p:cNvPr id="9" name="Picture 8">
            <a:extLst>
              <a:ext uri="{FF2B5EF4-FFF2-40B4-BE49-F238E27FC236}">
                <a16:creationId xmlns:a16="http://schemas.microsoft.com/office/drawing/2014/main" id="{646F702F-BE73-4004-8B2D-ED73F6F99D42}"/>
              </a:ext>
            </a:extLst>
          </p:cNvPr>
          <p:cNvPicPr>
            <a:picLocks noChangeAspect="1"/>
          </p:cNvPicPr>
          <p:nvPr/>
        </p:nvPicPr>
        <p:blipFill>
          <a:blip r:embed="rId3"/>
          <a:stretch>
            <a:fillRect/>
          </a:stretch>
        </p:blipFill>
        <p:spPr>
          <a:xfrm>
            <a:off x="1408675" y="1887847"/>
            <a:ext cx="3462677" cy="2226953"/>
          </a:xfrm>
          <a:prstGeom prst="rect">
            <a:avLst/>
          </a:prstGeom>
        </p:spPr>
      </p:pic>
      <p:pic>
        <p:nvPicPr>
          <p:cNvPr id="8" name="Picture 7">
            <a:extLst>
              <a:ext uri="{FF2B5EF4-FFF2-40B4-BE49-F238E27FC236}">
                <a16:creationId xmlns:a16="http://schemas.microsoft.com/office/drawing/2014/main" id="{267F9071-E259-446E-A253-C64F29B39F50}"/>
              </a:ext>
            </a:extLst>
          </p:cNvPr>
          <p:cNvPicPr>
            <a:picLocks noChangeAspect="1"/>
          </p:cNvPicPr>
          <p:nvPr/>
        </p:nvPicPr>
        <p:blipFill>
          <a:blip r:embed="rId4"/>
          <a:stretch>
            <a:fillRect/>
          </a:stretch>
        </p:blipFill>
        <p:spPr>
          <a:xfrm>
            <a:off x="5232401" y="1900215"/>
            <a:ext cx="4526650" cy="2226953"/>
          </a:xfrm>
          <a:prstGeom prst="rect">
            <a:avLst/>
          </a:prstGeom>
        </p:spPr>
      </p:pic>
      <p:pic>
        <p:nvPicPr>
          <p:cNvPr id="16" name="Picture 15">
            <a:extLst>
              <a:ext uri="{FF2B5EF4-FFF2-40B4-BE49-F238E27FC236}">
                <a16:creationId xmlns:a16="http://schemas.microsoft.com/office/drawing/2014/main" id="{D530B0F8-49E4-4A7F-B7E9-422DB38836E6}"/>
              </a:ext>
            </a:extLst>
          </p:cNvPr>
          <p:cNvPicPr>
            <a:picLocks noChangeAspect="1"/>
          </p:cNvPicPr>
          <p:nvPr/>
        </p:nvPicPr>
        <p:blipFill>
          <a:blip r:embed="rId5"/>
          <a:stretch>
            <a:fillRect/>
          </a:stretch>
        </p:blipFill>
        <p:spPr>
          <a:xfrm>
            <a:off x="1379022" y="4573951"/>
            <a:ext cx="3492329" cy="2466230"/>
          </a:xfrm>
          <a:prstGeom prst="rect">
            <a:avLst/>
          </a:prstGeom>
        </p:spPr>
      </p:pic>
      <p:pic>
        <p:nvPicPr>
          <p:cNvPr id="20" name="Picture 19">
            <a:extLst>
              <a:ext uri="{FF2B5EF4-FFF2-40B4-BE49-F238E27FC236}">
                <a16:creationId xmlns:a16="http://schemas.microsoft.com/office/drawing/2014/main" id="{1979EF5D-5237-4ED0-8428-1A50AE2418B5}"/>
              </a:ext>
            </a:extLst>
          </p:cNvPr>
          <p:cNvPicPr>
            <a:picLocks noChangeAspect="1"/>
          </p:cNvPicPr>
          <p:nvPr/>
        </p:nvPicPr>
        <p:blipFill>
          <a:blip r:embed="rId6"/>
          <a:stretch>
            <a:fillRect/>
          </a:stretch>
        </p:blipFill>
        <p:spPr>
          <a:xfrm>
            <a:off x="5521570" y="4573952"/>
            <a:ext cx="2859262" cy="2466230"/>
          </a:xfrm>
          <a:prstGeom prst="rect">
            <a:avLst/>
          </a:prstGeom>
        </p:spPr>
      </p:pic>
    </p:spTree>
    <p:extLst>
      <p:ext uri="{BB962C8B-B14F-4D97-AF65-F5344CB8AC3E}">
        <p14:creationId xmlns:p14="http://schemas.microsoft.com/office/powerpoint/2010/main" val="229217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افزایش داده‌ها (</a:t>
            </a:r>
            <a:r>
              <a:rPr lang="en-US" sz="4000" b="1" dirty="0">
                <a:latin typeface="IRANSansWeb(FaNum)" panose="02040503050201020203" pitchFamily="18" charset="-78"/>
                <a:cs typeface="IRANSansWeb(FaNum)" panose="02040503050201020203" pitchFamily="18" charset="-78"/>
              </a:rPr>
              <a:t>Augmentation</a:t>
            </a:r>
            <a:r>
              <a:rPr lang="fa-IR" sz="4000" b="1" dirty="0">
                <a:latin typeface="IRANSansWeb(FaNum)" panose="02040503050201020203" pitchFamily="18" charset="-78"/>
                <a:cs typeface="IRANSansWeb(FaNum)" panose="02040503050201020203" pitchFamily="18" charset="-78"/>
              </a:rPr>
              <a:t>)</a:t>
            </a:r>
          </a:p>
        </p:txBody>
      </p:sp>
      <p:sp>
        <p:nvSpPr>
          <p:cNvPr id="5" name="Shape 3"/>
          <p:cNvSpPr/>
          <p:nvPr/>
        </p:nvSpPr>
        <p:spPr>
          <a:xfrm>
            <a:off x="898011" y="1151468"/>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افزایش پیشرفته</a:t>
            </a:r>
          </a:p>
          <a:p>
            <a:pPr algn="r" rtl="1"/>
            <a:r>
              <a:rPr lang="fa-IR" sz="2400" b="1" dirty="0">
                <a:solidFill>
                  <a:schemeClr val="accent1"/>
                </a:solidFill>
                <a:latin typeface="IRANSansWeb(FaNum)" panose="02040503050201020203" pitchFamily="18" charset="-78"/>
                <a:cs typeface="IRANSansWeb(FaNum)" panose="02040503050201020203" pitchFamily="18" charset="-78"/>
              </a:rPr>
              <a:t> </a:t>
            </a:r>
          </a:p>
          <a:p>
            <a:pPr algn="r" rtl="1"/>
            <a:r>
              <a:rPr lang="fa-IR" sz="2000" dirty="0">
                <a:solidFill>
                  <a:schemeClr val="accent1"/>
                </a:solidFill>
                <a:latin typeface="IRANSansWeb(FaNum)" panose="02040503050201020203" pitchFamily="18" charset="-78"/>
                <a:cs typeface="IRANSansWeb(FaNum)" panose="02040503050201020203" pitchFamily="18" charset="-78"/>
              </a:rPr>
              <a:t>تغییرات رنگ و نور</a:t>
            </a:r>
          </a:p>
          <a:p>
            <a:pPr algn="r" rtl="1"/>
            <a:r>
              <a:rPr lang="fa-IR" sz="2000" dirty="0">
                <a:latin typeface="IRANSansWeb(FaNum)" panose="02040503050201020203" pitchFamily="18" charset="-78"/>
                <a:cs typeface="IRANSansWeb(FaNum)" panose="02040503050201020203" pitchFamily="18" charset="-78"/>
              </a:rPr>
              <a:t>تغییر شدت روشنایی (</a:t>
            </a:r>
            <a:r>
              <a:rPr lang="en-US" sz="2000" dirty="0">
                <a:latin typeface="IRANSansWeb(FaNum)" panose="02040503050201020203" pitchFamily="18" charset="-78"/>
                <a:cs typeface="IRANSansWeb(FaNum)" panose="02040503050201020203" pitchFamily="18" charset="-78"/>
              </a:rPr>
              <a:t>Brightness</a:t>
            </a:r>
            <a:r>
              <a:rPr lang="fa-IR" sz="2000" dirty="0">
                <a:latin typeface="IRANSansWeb(FaNum)" panose="02040503050201020203" pitchFamily="18" charset="-78"/>
                <a:cs typeface="IRANSansWeb(FaNum)" panose="02040503050201020203" pitchFamily="18" charset="-78"/>
              </a:rPr>
              <a:t>) تغییر روشنایی تصاویر می‌تواند به مدل کمک کند تا به نورپردازی‌های مختلف حساس شود.</a:t>
            </a:r>
          </a:p>
          <a:p>
            <a:pPr algn="r" rtl="1"/>
            <a:r>
              <a:rPr lang="fa-IR" sz="2000" dirty="0">
                <a:latin typeface="IRANSansWeb(FaNum)" panose="02040503050201020203" pitchFamily="18" charset="-78"/>
                <a:cs typeface="IRANSansWeb(FaNum)" panose="02040503050201020203" pitchFamily="18" charset="-78"/>
              </a:rPr>
              <a:t>تغییر کنتراست (</a:t>
            </a:r>
            <a:r>
              <a:rPr lang="en-US" sz="2000" dirty="0">
                <a:latin typeface="IRANSansWeb(FaNum)" panose="02040503050201020203" pitchFamily="18" charset="-78"/>
                <a:cs typeface="IRANSansWeb(FaNum)" panose="02040503050201020203" pitchFamily="18" charset="-78"/>
              </a:rPr>
              <a:t>Contrast</a:t>
            </a:r>
            <a:r>
              <a:rPr lang="fa-IR" sz="2000" dirty="0">
                <a:latin typeface="IRANSansWeb(FaNum)" panose="02040503050201020203" pitchFamily="18" charset="-78"/>
                <a:cs typeface="IRANSansWeb(FaNum)" panose="02040503050201020203" pitchFamily="18" charset="-78"/>
              </a:rPr>
              <a:t>) تنظیم کنتراست تصاویر باعث می‌شود مدل بتواند تفاوت‌های رنگی تصاویر را بهتر تشخیص دهد.</a:t>
            </a:r>
          </a:p>
          <a:p>
            <a:pPr algn="r" rtl="1"/>
            <a:endParaRPr lang="fa-IR"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تغییر اشباع (</a:t>
            </a:r>
            <a:r>
              <a:rPr lang="en-US" sz="2000" dirty="0">
                <a:latin typeface="IRANSansWeb(FaNum)" panose="02040503050201020203" pitchFamily="18" charset="-78"/>
                <a:cs typeface="IRANSansWeb(FaNum)" panose="02040503050201020203" pitchFamily="18" charset="-78"/>
              </a:rPr>
              <a:t>Saturation</a:t>
            </a:r>
            <a:r>
              <a:rPr lang="fa-IR" sz="2000" dirty="0">
                <a:latin typeface="IRANSansWeb(FaNum)" panose="02040503050201020203" pitchFamily="18" charset="-78"/>
                <a:cs typeface="IRANSansWeb(FaNum)" panose="02040503050201020203" pitchFamily="18" charset="-78"/>
              </a:rPr>
              <a:t>) تغییر اشباع رنگ تصاویر می‌تواند به مدل کمک کند تا به تنوع رنگی تصاویر حساس شود.</a:t>
            </a:r>
          </a:p>
          <a:p>
            <a:pPr algn="r" rtl="1"/>
            <a:endParaRPr lang="fa-IR" sz="2000" dirty="0">
              <a:latin typeface="IRANSansWeb(FaNum)" panose="02040503050201020203" pitchFamily="18" charset="-78"/>
              <a:cs typeface="IRANSansWeb(FaNum)" panose="02040503050201020203" pitchFamily="18" charset="-78"/>
            </a:endParaRPr>
          </a:p>
          <a:p>
            <a:pPr algn="r" rtl="1"/>
            <a:endParaRPr lang="fa-IR" sz="2000" dirty="0">
              <a:latin typeface="IRANSansWeb(FaNum)" panose="02040503050201020203" pitchFamily="18" charset="-78"/>
              <a:cs typeface="IRANSansWeb(FaNum)" panose="02040503050201020203" pitchFamily="18" charset="-78"/>
            </a:endParaRPr>
          </a:p>
        </p:txBody>
      </p:sp>
      <p:pic>
        <p:nvPicPr>
          <p:cNvPr id="10" name="Picture 9">
            <a:extLst>
              <a:ext uri="{FF2B5EF4-FFF2-40B4-BE49-F238E27FC236}">
                <a16:creationId xmlns:a16="http://schemas.microsoft.com/office/drawing/2014/main" id="{7AD1C237-4C16-4F67-95A3-D06B610EE04F}"/>
              </a:ext>
            </a:extLst>
          </p:cNvPr>
          <p:cNvPicPr>
            <a:picLocks noChangeAspect="1"/>
          </p:cNvPicPr>
          <p:nvPr/>
        </p:nvPicPr>
        <p:blipFill>
          <a:blip r:embed="rId3"/>
          <a:stretch>
            <a:fillRect/>
          </a:stretch>
        </p:blipFill>
        <p:spPr>
          <a:xfrm>
            <a:off x="1107861" y="4814685"/>
            <a:ext cx="3810608" cy="2566918"/>
          </a:xfrm>
          <a:prstGeom prst="rect">
            <a:avLst/>
          </a:prstGeom>
        </p:spPr>
      </p:pic>
      <p:pic>
        <p:nvPicPr>
          <p:cNvPr id="12" name="Picture 11">
            <a:extLst>
              <a:ext uri="{FF2B5EF4-FFF2-40B4-BE49-F238E27FC236}">
                <a16:creationId xmlns:a16="http://schemas.microsoft.com/office/drawing/2014/main" id="{DBBBDDEF-EE05-4E75-9348-9523EF098085}"/>
              </a:ext>
            </a:extLst>
          </p:cNvPr>
          <p:cNvPicPr>
            <a:picLocks noChangeAspect="1"/>
          </p:cNvPicPr>
          <p:nvPr/>
        </p:nvPicPr>
        <p:blipFill>
          <a:blip r:embed="rId4"/>
          <a:stretch>
            <a:fillRect/>
          </a:stretch>
        </p:blipFill>
        <p:spPr>
          <a:xfrm>
            <a:off x="4970356" y="4814684"/>
            <a:ext cx="3857629" cy="2566918"/>
          </a:xfrm>
          <a:prstGeom prst="rect">
            <a:avLst/>
          </a:prstGeom>
        </p:spPr>
      </p:pic>
      <p:pic>
        <p:nvPicPr>
          <p:cNvPr id="14" name="Picture 13">
            <a:extLst>
              <a:ext uri="{FF2B5EF4-FFF2-40B4-BE49-F238E27FC236}">
                <a16:creationId xmlns:a16="http://schemas.microsoft.com/office/drawing/2014/main" id="{7A35FF48-DB54-4130-A141-378F5B384A5D}"/>
              </a:ext>
            </a:extLst>
          </p:cNvPr>
          <p:cNvPicPr>
            <a:picLocks noChangeAspect="1"/>
          </p:cNvPicPr>
          <p:nvPr/>
        </p:nvPicPr>
        <p:blipFill>
          <a:blip r:embed="rId5"/>
          <a:stretch>
            <a:fillRect/>
          </a:stretch>
        </p:blipFill>
        <p:spPr>
          <a:xfrm>
            <a:off x="8950968" y="4814684"/>
            <a:ext cx="4773193" cy="2566917"/>
          </a:xfrm>
          <a:prstGeom prst="rect">
            <a:avLst/>
          </a:prstGeom>
        </p:spPr>
      </p:pic>
    </p:spTree>
    <p:extLst>
      <p:ext uri="{BB962C8B-B14F-4D97-AF65-F5344CB8AC3E}">
        <p14:creationId xmlns:p14="http://schemas.microsoft.com/office/powerpoint/2010/main" val="103390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افزایش داده‌ها (</a:t>
            </a:r>
            <a:r>
              <a:rPr lang="en-US" sz="4000" b="1" dirty="0">
                <a:latin typeface="IRANSansWeb(FaNum)" panose="02040503050201020203" pitchFamily="18" charset="-78"/>
                <a:cs typeface="IRANSansWeb(FaNum)" panose="02040503050201020203" pitchFamily="18" charset="-78"/>
              </a:rPr>
              <a:t>Augmentation</a:t>
            </a:r>
            <a:r>
              <a:rPr lang="fa-IR" sz="4000" b="1" dirty="0">
                <a:latin typeface="IRANSansWeb(FaNum)" panose="02040503050201020203" pitchFamily="18" charset="-78"/>
                <a:cs typeface="IRANSansWeb(FaNum)" panose="02040503050201020203" pitchFamily="18" charset="-78"/>
              </a:rPr>
              <a:t>)</a:t>
            </a:r>
          </a:p>
        </p:txBody>
      </p:sp>
      <p:sp>
        <p:nvSpPr>
          <p:cNvPr id="5" name="Shape 3"/>
          <p:cNvSpPr/>
          <p:nvPr/>
        </p:nvSpPr>
        <p:spPr>
          <a:xfrm>
            <a:off x="1055067" y="1142904"/>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افزایش پیشرفته</a:t>
            </a:r>
          </a:p>
          <a:p>
            <a:pPr algn="r" rtl="1"/>
            <a:endParaRPr lang="fa-IR" sz="2000" dirty="0">
              <a:latin typeface="IRANSansWeb(FaNum)" panose="02040503050201020203" pitchFamily="18" charset="-78"/>
              <a:cs typeface="IRANSansWeb(FaNum)" panose="02040503050201020203" pitchFamily="18" charset="-78"/>
            </a:endParaRPr>
          </a:p>
          <a:p>
            <a:pPr algn="r" rtl="1"/>
            <a:r>
              <a:rPr lang="fa-IR" sz="2000" dirty="0">
                <a:solidFill>
                  <a:schemeClr val="accent1"/>
                </a:solidFill>
                <a:latin typeface="IRANSansWeb(FaNum)" panose="02040503050201020203" pitchFamily="18" charset="-78"/>
                <a:cs typeface="IRANSansWeb(FaNum)" panose="02040503050201020203" pitchFamily="18" charset="-78"/>
              </a:rPr>
              <a:t>تغییرات هندسی </a:t>
            </a:r>
          </a:p>
          <a:p>
            <a:pPr algn="r" rtl="1"/>
            <a:r>
              <a:rPr lang="fa-IR" sz="2000" dirty="0">
                <a:latin typeface="IRANSansWeb(FaNum)" panose="02040503050201020203" pitchFamily="18" charset="-78"/>
                <a:cs typeface="IRANSansWeb(FaNum)" panose="02040503050201020203" pitchFamily="18" charset="-78"/>
              </a:rPr>
              <a:t>تغییر مقیاس (</a:t>
            </a:r>
            <a:r>
              <a:rPr lang="en-US" sz="2000" dirty="0">
                <a:latin typeface="IRANSansWeb(FaNum)" panose="02040503050201020203" pitchFamily="18" charset="-78"/>
                <a:cs typeface="IRANSansWeb(FaNum)" panose="02040503050201020203" pitchFamily="18" charset="-78"/>
              </a:rPr>
              <a:t>Scaling</a:t>
            </a:r>
            <a:r>
              <a:rPr lang="fa-IR" sz="2000" dirty="0">
                <a:latin typeface="IRANSansWeb(FaNum)" panose="02040503050201020203" pitchFamily="18" charset="-78"/>
                <a:cs typeface="IRANSansWeb(FaNum)" panose="02040503050201020203" pitchFamily="18" charset="-78"/>
              </a:rPr>
              <a:t>) تغییر مقیاس تصاویر می‌تواند به مدل کمک کند تا به اندازه‌های مختلف اجسام در تصاویر حساس شود.</a:t>
            </a:r>
          </a:p>
          <a:p>
            <a:pPr algn="r" rtl="1"/>
            <a:r>
              <a:rPr lang="fa-IR" sz="2000" dirty="0">
                <a:latin typeface="IRANSansWeb(FaNum)" panose="02040503050201020203" pitchFamily="18" charset="-78"/>
                <a:cs typeface="IRANSansWeb(FaNum)" panose="02040503050201020203" pitchFamily="18" charset="-78"/>
              </a:rPr>
              <a:t>کشش و انقباض (</a:t>
            </a:r>
            <a:r>
              <a:rPr lang="en-US" sz="2000" dirty="0">
                <a:latin typeface="IRANSansWeb(FaNum)" panose="02040503050201020203" pitchFamily="18" charset="-78"/>
                <a:cs typeface="IRANSansWeb(FaNum)" panose="02040503050201020203" pitchFamily="18" charset="-78"/>
              </a:rPr>
              <a:t>Shearing</a:t>
            </a:r>
            <a:r>
              <a:rPr lang="fa-IR" sz="2000" dirty="0">
                <a:latin typeface="IRANSansWeb(FaNum)" panose="02040503050201020203" pitchFamily="18" charset="-78"/>
                <a:cs typeface="IRANSansWeb(FaNum)" panose="02040503050201020203" pitchFamily="18" charset="-78"/>
              </a:rPr>
              <a:t>) کشش و انقباض تصاویر باعث ایجاد تغییرات غیرخطی در تصاویر می‌شود که می‌تواند به تنوع داده‌ها کمک کند.</a:t>
            </a:r>
          </a:p>
          <a:p>
            <a:pPr algn="r" rtl="1"/>
            <a:r>
              <a:rPr lang="fa-IR" sz="2000" dirty="0">
                <a:latin typeface="IRANSansWeb(FaNum)" panose="02040503050201020203" pitchFamily="18" charset="-78"/>
                <a:cs typeface="IRANSansWeb(FaNum)" panose="02040503050201020203" pitchFamily="18" charset="-78"/>
              </a:rPr>
              <a:t>انتقال (</a:t>
            </a:r>
            <a:r>
              <a:rPr lang="en-US" sz="2000" dirty="0">
                <a:latin typeface="IRANSansWeb(FaNum)" panose="02040503050201020203" pitchFamily="18" charset="-78"/>
                <a:cs typeface="IRANSansWeb(FaNum)" panose="02040503050201020203" pitchFamily="18" charset="-78"/>
              </a:rPr>
              <a:t>Translation</a:t>
            </a:r>
            <a:r>
              <a:rPr lang="fa-IR" sz="2000" dirty="0">
                <a:latin typeface="IRANSansWeb(FaNum)" panose="02040503050201020203" pitchFamily="18" charset="-78"/>
                <a:cs typeface="IRANSansWeb(FaNum)" panose="02040503050201020203" pitchFamily="18" charset="-78"/>
              </a:rPr>
              <a:t>) انتقال تصاویر به جهات مختلف باعث می‌شود مدل بتواند موقعیت‌های مختلف اجسام در تصاویر را بهتر تشخیص دهد.</a:t>
            </a:r>
          </a:p>
        </p:txBody>
      </p:sp>
      <p:pic>
        <p:nvPicPr>
          <p:cNvPr id="9" name="Picture 8">
            <a:extLst>
              <a:ext uri="{FF2B5EF4-FFF2-40B4-BE49-F238E27FC236}">
                <a16:creationId xmlns:a16="http://schemas.microsoft.com/office/drawing/2014/main" id="{4200A58C-0001-4503-9DDB-24C7D71C67E5}"/>
              </a:ext>
            </a:extLst>
          </p:cNvPr>
          <p:cNvPicPr>
            <a:picLocks noChangeAspect="1"/>
          </p:cNvPicPr>
          <p:nvPr/>
        </p:nvPicPr>
        <p:blipFill>
          <a:blip r:embed="rId3"/>
          <a:stretch>
            <a:fillRect/>
          </a:stretch>
        </p:blipFill>
        <p:spPr>
          <a:xfrm>
            <a:off x="1299062" y="4953802"/>
            <a:ext cx="3479984" cy="2132894"/>
          </a:xfrm>
          <a:prstGeom prst="rect">
            <a:avLst/>
          </a:prstGeom>
        </p:spPr>
      </p:pic>
      <p:pic>
        <p:nvPicPr>
          <p:cNvPr id="12" name="Picture 11">
            <a:extLst>
              <a:ext uri="{FF2B5EF4-FFF2-40B4-BE49-F238E27FC236}">
                <a16:creationId xmlns:a16="http://schemas.microsoft.com/office/drawing/2014/main" id="{5DE7BD38-9153-4C89-B253-CE3C041AC6BB}"/>
              </a:ext>
            </a:extLst>
          </p:cNvPr>
          <p:cNvPicPr>
            <a:picLocks noChangeAspect="1"/>
          </p:cNvPicPr>
          <p:nvPr/>
        </p:nvPicPr>
        <p:blipFill>
          <a:blip r:embed="rId4"/>
          <a:stretch>
            <a:fillRect/>
          </a:stretch>
        </p:blipFill>
        <p:spPr>
          <a:xfrm>
            <a:off x="4968040" y="4940192"/>
            <a:ext cx="3840197" cy="2160111"/>
          </a:xfrm>
          <a:prstGeom prst="rect">
            <a:avLst/>
          </a:prstGeom>
        </p:spPr>
      </p:pic>
      <p:pic>
        <p:nvPicPr>
          <p:cNvPr id="14" name="Picture 13">
            <a:extLst>
              <a:ext uri="{FF2B5EF4-FFF2-40B4-BE49-F238E27FC236}">
                <a16:creationId xmlns:a16="http://schemas.microsoft.com/office/drawing/2014/main" id="{7DE1B508-A267-4714-A8A7-3E8ED90630F9}"/>
              </a:ext>
            </a:extLst>
          </p:cNvPr>
          <p:cNvPicPr>
            <a:picLocks noChangeAspect="1"/>
          </p:cNvPicPr>
          <p:nvPr/>
        </p:nvPicPr>
        <p:blipFill>
          <a:blip r:embed="rId5"/>
          <a:stretch>
            <a:fillRect/>
          </a:stretch>
        </p:blipFill>
        <p:spPr>
          <a:xfrm>
            <a:off x="8997231" y="4996410"/>
            <a:ext cx="4763983" cy="2047677"/>
          </a:xfrm>
          <a:prstGeom prst="rect">
            <a:avLst/>
          </a:prstGeom>
        </p:spPr>
      </p:pic>
    </p:spTree>
    <p:extLst>
      <p:ext uri="{BB962C8B-B14F-4D97-AF65-F5344CB8AC3E}">
        <p14:creationId xmlns:p14="http://schemas.microsoft.com/office/powerpoint/2010/main" val="50336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افزایش داده‌ها (</a:t>
            </a:r>
            <a:r>
              <a:rPr lang="en-US" sz="4000" b="1" dirty="0">
                <a:latin typeface="IRANSansWeb(FaNum)" panose="02040503050201020203" pitchFamily="18" charset="-78"/>
                <a:cs typeface="IRANSansWeb(FaNum)" panose="02040503050201020203" pitchFamily="18" charset="-78"/>
              </a:rPr>
              <a:t>Augmentation</a:t>
            </a:r>
            <a:r>
              <a:rPr lang="fa-IR" sz="4000" b="1" dirty="0">
                <a:latin typeface="IRANSansWeb(FaNum)" panose="02040503050201020203" pitchFamily="18" charset="-78"/>
                <a:cs typeface="IRANSansWeb(FaNum)" panose="02040503050201020203" pitchFamily="18" charset="-78"/>
              </a:rPr>
              <a:t>)</a:t>
            </a:r>
          </a:p>
        </p:txBody>
      </p:sp>
      <p:sp>
        <p:nvSpPr>
          <p:cNvPr id="5" name="Shape 3"/>
          <p:cNvSpPr/>
          <p:nvPr/>
        </p:nvSpPr>
        <p:spPr>
          <a:xfrm>
            <a:off x="1055067" y="1142904"/>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افزایش مبتنی بر نویز</a:t>
            </a:r>
          </a:p>
          <a:p>
            <a:pPr algn="r" rtl="1"/>
            <a:endParaRPr lang="fa-IR"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اضافه کردن نویز به تصاویر</a:t>
            </a:r>
          </a:p>
          <a:p>
            <a:pPr algn="r" rtl="1"/>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نویز گوسین – </a:t>
            </a:r>
            <a:r>
              <a:rPr lang="en-US" sz="2000" dirty="0">
                <a:latin typeface="IRANSansWeb(FaNum)" panose="02040503050201020203" pitchFamily="18" charset="-78"/>
                <a:cs typeface="IRANSansWeb(FaNum)" panose="02040503050201020203" pitchFamily="18" charset="-78"/>
              </a:rPr>
              <a:t>Gaussian Noise</a:t>
            </a:r>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نویز نمکی و فلفلی - </a:t>
            </a:r>
            <a:r>
              <a:rPr lang="en-US" sz="2000" dirty="0">
                <a:latin typeface="IRANSansWeb(FaNum)" panose="02040503050201020203" pitchFamily="18" charset="-78"/>
                <a:cs typeface="IRANSansWeb(FaNum)" panose="02040503050201020203" pitchFamily="18" charset="-78"/>
              </a:rPr>
              <a:t>Salt and Pepper Noise</a:t>
            </a:r>
            <a:r>
              <a:rPr lang="fa-IR" sz="2000" dirty="0">
                <a:latin typeface="IRANSansWeb(FaNum)" panose="02040503050201020203" pitchFamily="18" charset="-78"/>
                <a:cs typeface="IRANSansWeb(FaNum)" panose="02040503050201020203" pitchFamily="18" charset="-78"/>
              </a:rPr>
              <a:t> </a:t>
            </a:r>
          </a:p>
          <a:p>
            <a:pPr marL="342900" indent="-342900" algn="r" rtl="1">
              <a:buFont typeface="Arial" panose="020B0604020202020204" pitchFamily="34" charset="0"/>
              <a:buChar char="•"/>
            </a:pPr>
            <a:endParaRPr lang="fa-IR" sz="2000" dirty="0">
              <a:latin typeface="IRANSansWeb(FaNum)" panose="02040503050201020203" pitchFamily="18" charset="-78"/>
              <a:cs typeface="IRANSansWeb(FaNum)" panose="02040503050201020203" pitchFamily="18" charset="-78"/>
            </a:endParaRPr>
          </a:p>
          <a:p>
            <a:pPr marL="342900" indent="-342900" algn="r" rtl="1">
              <a:buFont typeface="Arial" panose="020B0604020202020204" pitchFamily="34" charset="0"/>
              <a:buChar char="•"/>
            </a:pPr>
            <a:r>
              <a:rPr lang="fa-IR" sz="2000" dirty="0">
                <a:latin typeface="IRANSansWeb(FaNum)" panose="02040503050201020203" pitchFamily="18" charset="-78"/>
                <a:cs typeface="IRANSansWeb(FaNum)" panose="02040503050201020203" pitchFamily="18" charset="-78"/>
              </a:rPr>
              <a:t>نویز اسپکل - </a:t>
            </a:r>
            <a:r>
              <a:rPr lang="en-US" sz="2000" dirty="0">
                <a:latin typeface="IRANSansWeb(FaNum)" panose="02040503050201020203" pitchFamily="18" charset="-78"/>
                <a:cs typeface="IRANSansWeb(FaNum)" panose="02040503050201020203" pitchFamily="18" charset="-78"/>
              </a:rPr>
              <a:t>Speckle Noise</a:t>
            </a:r>
            <a:endParaRPr lang="fa-IR" sz="2000" dirty="0">
              <a:latin typeface="IRANSansWeb(FaNum)" panose="02040503050201020203" pitchFamily="18" charset="-78"/>
              <a:cs typeface="IRANSansWeb(FaNum)" panose="02040503050201020203" pitchFamily="18" charset="-78"/>
            </a:endParaRPr>
          </a:p>
        </p:txBody>
      </p:sp>
      <p:pic>
        <p:nvPicPr>
          <p:cNvPr id="8" name="Picture 7">
            <a:extLst>
              <a:ext uri="{FF2B5EF4-FFF2-40B4-BE49-F238E27FC236}">
                <a16:creationId xmlns:a16="http://schemas.microsoft.com/office/drawing/2014/main" id="{5EFEB134-27EB-4E07-B650-E43D20440097}"/>
              </a:ext>
            </a:extLst>
          </p:cNvPr>
          <p:cNvPicPr>
            <a:picLocks noChangeAspect="1"/>
          </p:cNvPicPr>
          <p:nvPr/>
        </p:nvPicPr>
        <p:blipFill>
          <a:blip r:embed="rId3"/>
          <a:stretch>
            <a:fillRect/>
          </a:stretch>
        </p:blipFill>
        <p:spPr>
          <a:xfrm>
            <a:off x="1572511" y="1386618"/>
            <a:ext cx="3132356" cy="2935529"/>
          </a:xfrm>
          <a:prstGeom prst="rect">
            <a:avLst/>
          </a:prstGeom>
        </p:spPr>
      </p:pic>
      <p:pic>
        <p:nvPicPr>
          <p:cNvPr id="10" name="Picture 9">
            <a:extLst>
              <a:ext uri="{FF2B5EF4-FFF2-40B4-BE49-F238E27FC236}">
                <a16:creationId xmlns:a16="http://schemas.microsoft.com/office/drawing/2014/main" id="{1AB7CDD5-ABFC-4F21-9763-257E71145906}"/>
              </a:ext>
            </a:extLst>
          </p:cNvPr>
          <p:cNvPicPr>
            <a:picLocks noChangeAspect="1"/>
          </p:cNvPicPr>
          <p:nvPr/>
        </p:nvPicPr>
        <p:blipFill>
          <a:blip r:embed="rId4"/>
          <a:stretch>
            <a:fillRect/>
          </a:stretch>
        </p:blipFill>
        <p:spPr>
          <a:xfrm>
            <a:off x="4845362" y="2989952"/>
            <a:ext cx="3194444" cy="3185880"/>
          </a:xfrm>
          <a:prstGeom prst="rect">
            <a:avLst/>
          </a:prstGeom>
        </p:spPr>
      </p:pic>
      <p:pic>
        <p:nvPicPr>
          <p:cNvPr id="14" name="Picture 13">
            <a:extLst>
              <a:ext uri="{FF2B5EF4-FFF2-40B4-BE49-F238E27FC236}">
                <a16:creationId xmlns:a16="http://schemas.microsoft.com/office/drawing/2014/main" id="{F9AD1D0D-6109-463E-BADA-BA34E8CF3CD7}"/>
              </a:ext>
            </a:extLst>
          </p:cNvPr>
          <p:cNvPicPr>
            <a:picLocks noChangeAspect="1"/>
          </p:cNvPicPr>
          <p:nvPr/>
        </p:nvPicPr>
        <p:blipFill>
          <a:blip r:embed="rId5"/>
          <a:stretch>
            <a:fillRect/>
          </a:stretch>
        </p:blipFill>
        <p:spPr>
          <a:xfrm>
            <a:off x="8135619" y="4882036"/>
            <a:ext cx="5093759" cy="2522153"/>
          </a:xfrm>
          <a:prstGeom prst="rect">
            <a:avLst/>
          </a:prstGeom>
        </p:spPr>
      </p:pic>
    </p:spTree>
    <p:extLst>
      <p:ext uri="{BB962C8B-B14F-4D97-AF65-F5344CB8AC3E}">
        <p14:creationId xmlns:p14="http://schemas.microsoft.com/office/powerpoint/2010/main" val="212099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افزایش داده‌ها (</a:t>
            </a:r>
            <a:r>
              <a:rPr lang="en-US" sz="4000" b="1" dirty="0">
                <a:latin typeface="IRANSansWeb(FaNum)" panose="02040503050201020203" pitchFamily="18" charset="-78"/>
                <a:cs typeface="IRANSansWeb(FaNum)" panose="02040503050201020203" pitchFamily="18" charset="-78"/>
              </a:rPr>
              <a:t>Augmentation</a:t>
            </a:r>
            <a:r>
              <a:rPr lang="fa-IR" sz="4000" b="1" dirty="0">
                <a:latin typeface="IRANSansWeb(FaNum)" panose="02040503050201020203" pitchFamily="18" charset="-78"/>
                <a:cs typeface="IRANSansWeb(FaNum)" panose="02040503050201020203" pitchFamily="18" charset="-78"/>
              </a:rPr>
              <a:t>)</a:t>
            </a:r>
          </a:p>
        </p:txBody>
      </p:sp>
      <p:sp>
        <p:nvSpPr>
          <p:cNvPr id="5" name="Shape 3"/>
          <p:cNvSpPr/>
          <p:nvPr/>
        </p:nvSpPr>
        <p:spPr>
          <a:xfrm>
            <a:off x="1055067" y="1142904"/>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تکنیک های پیشرفته افزایش</a:t>
            </a:r>
          </a:p>
          <a:p>
            <a:pPr algn="r" rtl="1"/>
            <a:endParaRPr lang="fa-IR" sz="2000" dirty="0">
              <a:latin typeface="IRANSansWeb(FaNum)" panose="02040503050201020203" pitchFamily="18" charset="-78"/>
              <a:cs typeface="IRANSansWeb(FaNum)" panose="02040503050201020203" pitchFamily="18" charset="-78"/>
            </a:endParaRPr>
          </a:p>
          <a:p>
            <a:pPr algn="r" rtl="1"/>
            <a:r>
              <a:rPr lang="fa-IR" sz="2000" dirty="0">
                <a:solidFill>
                  <a:schemeClr val="tx2"/>
                </a:solidFill>
                <a:latin typeface="IRANSansWeb(FaNum)" panose="02040503050201020203" pitchFamily="18" charset="-78"/>
                <a:cs typeface="IRANSansWeb(FaNum)" panose="02040503050201020203" pitchFamily="18" charset="-78"/>
              </a:rPr>
              <a:t>ترکیب تصاویر</a:t>
            </a:r>
          </a:p>
          <a:p>
            <a:pPr algn="r" rtl="1"/>
            <a:r>
              <a:rPr lang="en-US" sz="2000" dirty="0" err="1">
                <a:latin typeface="IRANSansWeb(FaNum)" panose="02040503050201020203" pitchFamily="18" charset="-78"/>
                <a:cs typeface="IRANSansWeb(FaNum)" panose="02040503050201020203" pitchFamily="18" charset="-78"/>
              </a:rPr>
              <a:t>Mixup</a:t>
            </a:r>
            <a:endParaRPr lang="fa-IR"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شامل ترکیب دو تصویر به صورت خطی و ایجاد یک تصویر جدید.</a:t>
            </a:r>
          </a:p>
          <a:p>
            <a:pPr algn="r" rtl="1"/>
            <a:endParaRPr lang="fa-IR" sz="2000" dirty="0">
              <a:latin typeface="IRANSansWeb(FaNum)" panose="02040503050201020203" pitchFamily="18" charset="-78"/>
              <a:cs typeface="IRANSansWeb(FaNum)" panose="02040503050201020203" pitchFamily="18" charset="-78"/>
            </a:endParaRPr>
          </a:p>
          <a:p>
            <a:pPr algn="r" rtl="1"/>
            <a:endParaRPr lang="fa-IR" sz="2000" dirty="0">
              <a:latin typeface="IRANSansWeb(FaNum)" panose="02040503050201020203" pitchFamily="18" charset="-78"/>
              <a:cs typeface="IRANSansWeb(FaNum)" panose="02040503050201020203" pitchFamily="18" charset="-78"/>
            </a:endParaRPr>
          </a:p>
          <a:p>
            <a:pPr algn="r" rtl="1"/>
            <a:r>
              <a:rPr lang="en-US" sz="2000" dirty="0" err="1">
                <a:latin typeface="IRANSansWeb(FaNum)" panose="02040503050201020203" pitchFamily="18" charset="-78"/>
                <a:cs typeface="IRANSansWeb(FaNum)" panose="02040503050201020203" pitchFamily="18" charset="-78"/>
              </a:rPr>
              <a:t>CutMix</a:t>
            </a:r>
            <a:endParaRPr lang="fa-IR"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بخش‌هایی از یک تصویر با بخش‌هایی از تصویر دیگر جایگزین می‌شوند.</a:t>
            </a:r>
          </a:p>
          <a:p>
            <a:pPr algn="r" rtl="1"/>
            <a:endParaRPr lang="fa-IR" sz="2000" dirty="0">
              <a:solidFill>
                <a:schemeClr val="tx2"/>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60A6C249-0C1F-4AFE-86BD-55219478D206}"/>
              </a:ext>
            </a:extLst>
          </p:cNvPr>
          <p:cNvPicPr>
            <a:picLocks noChangeAspect="1"/>
          </p:cNvPicPr>
          <p:nvPr/>
        </p:nvPicPr>
        <p:blipFill>
          <a:blip r:embed="rId3"/>
          <a:stretch>
            <a:fillRect/>
          </a:stretch>
        </p:blipFill>
        <p:spPr>
          <a:xfrm>
            <a:off x="1535458" y="1361813"/>
            <a:ext cx="4646732" cy="3033999"/>
          </a:xfrm>
          <a:prstGeom prst="rect">
            <a:avLst/>
          </a:prstGeom>
        </p:spPr>
      </p:pic>
      <p:pic>
        <p:nvPicPr>
          <p:cNvPr id="8" name="Picture 7">
            <a:extLst>
              <a:ext uri="{FF2B5EF4-FFF2-40B4-BE49-F238E27FC236}">
                <a16:creationId xmlns:a16="http://schemas.microsoft.com/office/drawing/2014/main" id="{D2F18F73-8E37-4F06-938F-24CEE291505B}"/>
              </a:ext>
            </a:extLst>
          </p:cNvPr>
          <p:cNvPicPr>
            <a:picLocks noChangeAspect="1"/>
          </p:cNvPicPr>
          <p:nvPr/>
        </p:nvPicPr>
        <p:blipFill>
          <a:blip r:embed="rId4"/>
          <a:stretch>
            <a:fillRect/>
          </a:stretch>
        </p:blipFill>
        <p:spPr>
          <a:xfrm>
            <a:off x="4776638" y="4698217"/>
            <a:ext cx="8502987" cy="2701650"/>
          </a:xfrm>
          <a:prstGeom prst="rect">
            <a:avLst/>
          </a:prstGeom>
        </p:spPr>
      </p:pic>
    </p:spTree>
    <p:extLst>
      <p:ext uri="{BB962C8B-B14F-4D97-AF65-F5344CB8AC3E}">
        <p14:creationId xmlns:p14="http://schemas.microsoft.com/office/powerpoint/2010/main" val="123382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198085"/>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افزایش داده‌ها (</a:t>
            </a:r>
            <a:r>
              <a:rPr lang="en-US" sz="4000" b="1" dirty="0">
                <a:latin typeface="IRANSansWeb(FaNum)" panose="02040503050201020203" pitchFamily="18" charset="-78"/>
                <a:cs typeface="IRANSansWeb(FaNum)" panose="02040503050201020203" pitchFamily="18" charset="-78"/>
              </a:rPr>
              <a:t>Augmentation</a:t>
            </a:r>
            <a:r>
              <a:rPr lang="fa-IR" sz="4000" b="1" dirty="0">
                <a:latin typeface="IRANSansWeb(FaNum)" panose="02040503050201020203" pitchFamily="18" charset="-78"/>
                <a:cs typeface="IRANSansWeb(FaNum)" panose="02040503050201020203" pitchFamily="18" charset="-78"/>
              </a:rPr>
              <a:t>)</a:t>
            </a:r>
          </a:p>
        </p:txBody>
      </p:sp>
      <p:sp>
        <p:nvSpPr>
          <p:cNvPr id="5" name="Shape 3"/>
          <p:cNvSpPr/>
          <p:nvPr/>
        </p:nvSpPr>
        <p:spPr>
          <a:xfrm>
            <a:off x="689067" y="863600"/>
            <a:ext cx="13252266" cy="7027028"/>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تکنیک های پیشرفته افزایش</a:t>
            </a: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r>
              <a:rPr lang="fa-IR" sz="2000" dirty="0">
                <a:solidFill>
                  <a:schemeClr val="tx2"/>
                </a:solidFill>
                <a:latin typeface="IRANSansWeb(FaNum)" panose="02040503050201020203" pitchFamily="18" charset="-78"/>
                <a:cs typeface="IRANSansWeb(FaNum)" panose="02040503050201020203" pitchFamily="18" charset="-78"/>
              </a:rPr>
              <a:t>تغییرات پیچیده</a:t>
            </a:r>
          </a:p>
          <a:p>
            <a:pPr algn="r" rtl="1"/>
            <a:endParaRPr lang="fa-IR" sz="2000" dirty="0">
              <a:latin typeface="IRANSansWeb(FaNum)" panose="02040503050201020203" pitchFamily="18" charset="-78"/>
              <a:cs typeface="IRANSansWeb(FaNum)" panose="02040503050201020203" pitchFamily="18" charset="-78"/>
            </a:endParaRPr>
          </a:p>
          <a:p>
            <a:pPr algn="r" rtl="1"/>
            <a:endParaRPr lang="fa-IR" sz="2000" dirty="0">
              <a:latin typeface="IRANSansWeb(FaNum)" panose="02040503050201020203" pitchFamily="18" charset="-78"/>
              <a:cs typeface="IRANSansWeb(FaNum)" panose="02040503050201020203" pitchFamily="18" charset="-78"/>
            </a:endParaRPr>
          </a:p>
          <a:p>
            <a:pPr algn="r" rtl="1"/>
            <a:endParaRPr lang="fa-IR" sz="2000" dirty="0">
              <a:latin typeface="IRANSansWeb(FaNum)" panose="02040503050201020203" pitchFamily="18" charset="-78"/>
              <a:cs typeface="IRANSansWeb(FaNum)" panose="02040503050201020203" pitchFamily="18" charset="-78"/>
            </a:endParaRPr>
          </a:p>
          <a:p>
            <a:pPr algn="r" rtl="1"/>
            <a:r>
              <a:rPr lang="en-US" sz="2000" dirty="0">
                <a:latin typeface="IRANSansWeb(FaNum)" panose="02040503050201020203" pitchFamily="18" charset="-78"/>
                <a:cs typeface="IRANSansWeb(FaNum)" panose="02040503050201020203" pitchFamily="18" charset="-78"/>
              </a:rPr>
              <a:t>Affine Transformations</a:t>
            </a:r>
            <a:endParaRPr lang="fa-IR"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ترکیبی از تغییرات هندسی مانند چرخش، انتقال و مقیاس‌بندی است.</a:t>
            </a:r>
          </a:p>
          <a:p>
            <a:pPr algn="r" rtl="1"/>
            <a:endParaRPr lang="fa-IR" sz="2000" dirty="0">
              <a:latin typeface="IRANSansWeb(FaNum)" panose="02040503050201020203" pitchFamily="18" charset="-78"/>
              <a:cs typeface="IRANSansWeb(FaNum)" panose="02040503050201020203" pitchFamily="18" charset="-78"/>
            </a:endParaRPr>
          </a:p>
          <a:p>
            <a:pPr algn="r" rtl="1"/>
            <a:r>
              <a:rPr lang="en-US" sz="2000" dirty="0">
                <a:latin typeface="IRANSansWeb(FaNum)" panose="02040503050201020203" pitchFamily="18" charset="-78"/>
                <a:cs typeface="IRANSansWeb(FaNum)" panose="02040503050201020203" pitchFamily="18" charset="-78"/>
              </a:rPr>
              <a:t>Elastic Transformations</a:t>
            </a:r>
            <a:endParaRPr lang="fa-IR"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اعمال تغییرات کشسانی به تصاویر است.</a:t>
            </a:r>
          </a:p>
        </p:txBody>
      </p:sp>
      <p:pic>
        <p:nvPicPr>
          <p:cNvPr id="15" name="Picture 14">
            <a:extLst>
              <a:ext uri="{FF2B5EF4-FFF2-40B4-BE49-F238E27FC236}">
                <a16:creationId xmlns:a16="http://schemas.microsoft.com/office/drawing/2014/main" id="{A4B1FAA9-C179-44B3-9E63-04208B6A1F2F}"/>
              </a:ext>
            </a:extLst>
          </p:cNvPr>
          <p:cNvPicPr>
            <a:picLocks noChangeAspect="1"/>
          </p:cNvPicPr>
          <p:nvPr/>
        </p:nvPicPr>
        <p:blipFill>
          <a:blip r:embed="rId3"/>
          <a:stretch>
            <a:fillRect/>
          </a:stretch>
        </p:blipFill>
        <p:spPr>
          <a:xfrm>
            <a:off x="1159748" y="4910667"/>
            <a:ext cx="7108403" cy="2583848"/>
          </a:xfrm>
          <a:prstGeom prst="rect">
            <a:avLst/>
          </a:prstGeom>
        </p:spPr>
      </p:pic>
      <p:pic>
        <p:nvPicPr>
          <p:cNvPr id="8" name="Picture 7">
            <a:extLst>
              <a:ext uri="{FF2B5EF4-FFF2-40B4-BE49-F238E27FC236}">
                <a16:creationId xmlns:a16="http://schemas.microsoft.com/office/drawing/2014/main" id="{E432A4D3-D68F-485A-9749-61B442D15C17}"/>
              </a:ext>
            </a:extLst>
          </p:cNvPr>
          <p:cNvPicPr>
            <a:picLocks noChangeAspect="1"/>
          </p:cNvPicPr>
          <p:nvPr/>
        </p:nvPicPr>
        <p:blipFill>
          <a:blip r:embed="rId4"/>
          <a:stretch>
            <a:fillRect/>
          </a:stretch>
        </p:blipFill>
        <p:spPr>
          <a:xfrm>
            <a:off x="1159748" y="1307682"/>
            <a:ext cx="6940128" cy="2188420"/>
          </a:xfrm>
          <a:prstGeom prst="rect">
            <a:avLst/>
          </a:prstGeom>
        </p:spPr>
      </p:pic>
    </p:spTree>
    <p:extLst>
      <p:ext uri="{BB962C8B-B14F-4D97-AF65-F5344CB8AC3E}">
        <p14:creationId xmlns:p14="http://schemas.microsoft.com/office/powerpoint/2010/main" val="223442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2963334" y="198085"/>
            <a:ext cx="10978000"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کتابخانه‌ها برای آماده‌سازی و افزایش داده‌ها</a:t>
            </a:r>
          </a:p>
        </p:txBody>
      </p:sp>
      <p:sp>
        <p:nvSpPr>
          <p:cNvPr id="5" name="Shape 3"/>
          <p:cNvSpPr/>
          <p:nvPr/>
        </p:nvSpPr>
        <p:spPr>
          <a:xfrm>
            <a:off x="689067" y="863600"/>
            <a:ext cx="13252266" cy="7027028"/>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959846"/>
            <a:ext cx="12362791" cy="6727887"/>
          </a:xfrm>
          <a:prstGeom prst="rect">
            <a:avLst/>
          </a:prstGeom>
          <a:noFill/>
          <a:ln/>
        </p:spPr>
        <p:txBody>
          <a:bodyPr wrap="square" rtlCol="0" anchor="t"/>
          <a:lstStyle/>
          <a:p>
            <a:pPr algn="r" rtl="1"/>
            <a:r>
              <a:rPr lang="fa-IR" sz="2400" dirty="0">
                <a:solidFill>
                  <a:schemeClr val="accent1"/>
                </a:solidFill>
                <a:latin typeface="IRANSansWeb(FaNum)" panose="02040503050201020203" pitchFamily="18" charset="-78"/>
                <a:cs typeface="IRANSansWeb(FaNum)" panose="02040503050201020203" pitchFamily="18" charset="-78"/>
              </a:rPr>
              <a:t>کتابخانه‌های معروف </a:t>
            </a:r>
            <a:endParaRPr lang="fa-IR" sz="2000" dirty="0">
              <a:solidFill>
                <a:schemeClr val="tx2"/>
              </a:solidFill>
              <a:latin typeface="IRANSansWeb(FaNum)" panose="02040503050201020203" pitchFamily="18" charset="-78"/>
              <a:cs typeface="IRANSansWeb(FaNum)" panose="02040503050201020203" pitchFamily="18" charset="-78"/>
            </a:endParaRPr>
          </a:p>
          <a:p>
            <a:pPr algn="r" rtl="1"/>
            <a:r>
              <a:rPr lang="en-US" sz="2000" dirty="0">
                <a:solidFill>
                  <a:schemeClr val="tx2"/>
                </a:solidFill>
                <a:latin typeface="IRANSansWeb(FaNum)" panose="02040503050201020203" pitchFamily="18" charset="-78"/>
                <a:cs typeface="IRANSansWeb(FaNum)" panose="02040503050201020203" pitchFamily="18" charset="-78"/>
              </a:rPr>
              <a:t>OpenCV</a:t>
            </a:r>
            <a:endParaRPr lang="fa-IR" sz="2000" dirty="0">
              <a:solidFill>
                <a:schemeClr val="tx2"/>
              </a:solidFill>
              <a:latin typeface="IRANSansWeb(FaNum)" panose="02040503050201020203" pitchFamily="18" charset="-78"/>
              <a:cs typeface="IRANSansWeb(FaNum)" panose="02040503050201020203" pitchFamily="18" charset="-78"/>
            </a:endParaRPr>
          </a:p>
          <a:p>
            <a:pPr algn="r" rtl="1"/>
            <a:r>
              <a:rPr lang="en-US" sz="2000" dirty="0">
                <a:solidFill>
                  <a:schemeClr val="tx2"/>
                </a:solidFill>
                <a:latin typeface="IRANSansWeb(FaNum)" panose="02040503050201020203" pitchFamily="18" charset="-78"/>
                <a:cs typeface="IRANSansWeb(FaNum)" panose="02040503050201020203" pitchFamily="18" charset="-78"/>
              </a:rPr>
              <a:t> </a:t>
            </a:r>
            <a:r>
              <a:rPr lang="fa-IR" sz="2000" dirty="0">
                <a:solidFill>
                  <a:schemeClr val="tx2"/>
                </a:solidFill>
                <a:latin typeface="IRANSansWeb(FaNum)" panose="02040503050201020203" pitchFamily="18" charset="-78"/>
                <a:cs typeface="IRANSansWeb(FaNum)" panose="02040503050201020203" pitchFamily="18" charset="-78"/>
              </a:rPr>
              <a:t>یکی از معروف‌ترین کتابخانه‌ها برای پردازش تصاویر است که شامل توابع زیادی برای پیش‌پردازش و افزایش داده‌ها می‌باشد.</a:t>
            </a: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endParaRPr lang="fa-IR" sz="2000" dirty="0">
              <a:solidFill>
                <a:schemeClr val="tx2"/>
              </a:solidFill>
              <a:latin typeface="IRANSansWeb(FaNum)" panose="02040503050201020203" pitchFamily="18" charset="-78"/>
              <a:cs typeface="IRANSansWeb(FaNum)" panose="02040503050201020203" pitchFamily="18" charset="-78"/>
            </a:endParaRPr>
          </a:p>
          <a:p>
            <a:pPr algn="r" rtl="1"/>
            <a:r>
              <a:rPr lang="en-US" sz="2000" dirty="0">
                <a:solidFill>
                  <a:schemeClr val="tx2"/>
                </a:solidFill>
                <a:latin typeface="IRANSansWeb(FaNum)" panose="02040503050201020203" pitchFamily="18" charset="-78"/>
                <a:cs typeface="IRANSansWeb(FaNum)" panose="02040503050201020203" pitchFamily="18" charset="-78"/>
              </a:rPr>
              <a:t>PIL (Python Imaging Library)</a:t>
            </a:r>
            <a:endParaRPr lang="fa-IR" sz="2000" dirty="0">
              <a:solidFill>
                <a:schemeClr val="tx2"/>
              </a:solidFill>
              <a:latin typeface="IRANSansWeb(FaNum)" panose="02040503050201020203" pitchFamily="18" charset="-78"/>
              <a:cs typeface="IRANSansWeb(FaNum)" panose="02040503050201020203" pitchFamily="18" charset="-78"/>
            </a:endParaRPr>
          </a:p>
          <a:p>
            <a:pPr algn="r" rtl="1"/>
            <a:r>
              <a:rPr lang="en-US" sz="2000" dirty="0">
                <a:solidFill>
                  <a:schemeClr val="tx2"/>
                </a:solidFill>
                <a:latin typeface="IRANSansWeb(FaNum)" panose="02040503050201020203" pitchFamily="18" charset="-78"/>
                <a:cs typeface="IRANSansWeb(FaNum)" panose="02040503050201020203" pitchFamily="18" charset="-78"/>
              </a:rPr>
              <a:t> </a:t>
            </a:r>
            <a:r>
              <a:rPr lang="fa-IR" sz="2000" dirty="0">
                <a:solidFill>
                  <a:schemeClr val="tx2"/>
                </a:solidFill>
                <a:latin typeface="IRANSansWeb(FaNum)" panose="02040503050201020203" pitchFamily="18" charset="-78"/>
                <a:cs typeface="IRANSansWeb(FaNum)" panose="02040503050201020203" pitchFamily="18" charset="-78"/>
              </a:rPr>
              <a:t>یک کتابخانه قدرتمند برای پردازش تصاویر در پایتون است که ابزارهای مختلفی برای تغییرات ابتدایی و پیشرفته تصاویر ارائه می‌دهد.</a:t>
            </a:r>
            <a:endParaRPr lang="fa-IR" sz="2000" dirty="0">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2813386A-2EB0-4E4E-96FC-340997C8A356}"/>
              </a:ext>
            </a:extLst>
          </p:cNvPr>
          <p:cNvPicPr>
            <a:picLocks noChangeAspect="1"/>
          </p:cNvPicPr>
          <p:nvPr/>
        </p:nvPicPr>
        <p:blipFill>
          <a:blip r:embed="rId3"/>
          <a:stretch>
            <a:fillRect/>
          </a:stretch>
        </p:blipFill>
        <p:spPr>
          <a:xfrm>
            <a:off x="2032000" y="2184708"/>
            <a:ext cx="7078133" cy="4258026"/>
          </a:xfrm>
          <a:prstGeom prst="rect">
            <a:avLst/>
          </a:prstGeom>
        </p:spPr>
      </p:pic>
    </p:spTree>
    <p:extLst>
      <p:ext uri="{BB962C8B-B14F-4D97-AF65-F5344CB8AC3E}">
        <p14:creationId xmlns:p14="http://schemas.microsoft.com/office/powerpoint/2010/main" val="347443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5" name="Shape 3"/>
          <p:cNvSpPr/>
          <p:nvPr/>
        </p:nvSpPr>
        <p:spPr>
          <a:xfrm>
            <a:off x="643468" y="568736"/>
            <a:ext cx="13546666" cy="7186731"/>
          </a:xfrm>
          <a:prstGeom prst="roundRect">
            <a:avLst>
              <a:gd name="adj" fmla="val 6224"/>
            </a:avLst>
          </a:prstGeom>
          <a:solidFill>
            <a:schemeClr val="bg1">
              <a:lumMod val="95000"/>
            </a:schemeClr>
          </a:solidFill>
          <a:ln w="7620">
            <a:solidFill>
              <a:srgbClr val="BCDBD4"/>
            </a:solidFill>
            <a:prstDash val="solid"/>
          </a:ln>
        </p:spPr>
        <p:txBody>
          <a:bodyPr/>
          <a:lstStyle/>
          <a:p>
            <a:endParaRPr lang="en-US" dirty="0"/>
          </a:p>
        </p:txBody>
      </p:sp>
      <p:sp>
        <p:nvSpPr>
          <p:cNvPr id="7" name="Text 5"/>
          <p:cNvSpPr/>
          <p:nvPr/>
        </p:nvSpPr>
        <p:spPr>
          <a:xfrm>
            <a:off x="872068" y="1532465"/>
            <a:ext cx="12624527" cy="5954711"/>
          </a:xfrm>
          <a:prstGeom prst="rect">
            <a:avLst/>
          </a:prstGeom>
          <a:noFill/>
          <a:ln/>
        </p:spPr>
        <p:txBody>
          <a:bodyPr wrap="square" rtlCol="0" anchor="t"/>
          <a:lstStyle/>
          <a:p>
            <a:pPr lvl="1" algn="just" rtl="1"/>
            <a:endParaRPr lang="fa-IR" sz="1600" dirty="0">
              <a:solidFill>
                <a:schemeClr val="accent1">
                  <a:lumMod val="75000"/>
                </a:schemeClr>
              </a:solidFill>
              <a:latin typeface="IRANSansWeb(FaNum)" panose="02040503050201020203" pitchFamily="18" charset="-78"/>
              <a:cs typeface="IRANSansWeb(FaNum)" panose="02040503050201020203" pitchFamily="18" charset="-78"/>
            </a:endParaRPr>
          </a:p>
        </p:txBody>
      </p:sp>
      <p:pic>
        <p:nvPicPr>
          <p:cNvPr id="8" name="Picture 7">
            <a:extLst>
              <a:ext uri="{FF2B5EF4-FFF2-40B4-BE49-F238E27FC236}">
                <a16:creationId xmlns:a16="http://schemas.microsoft.com/office/drawing/2014/main" id="{3C0E6DCA-C178-46E6-B042-7A640E04FDCF}"/>
              </a:ext>
            </a:extLst>
          </p:cNvPr>
          <p:cNvPicPr>
            <a:picLocks noChangeAspect="1"/>
          </p:cNvPicPr>
          <p:nvPr/>
        </p:nvPicPr>
        <p:blipFill>
          <a:blip r:embed="rId3"/>
          <a:stretch>
            <a:fillRect/>
          </a:stretch>
        </p:blipFill>
        <p:spPr>
          <a:xfrm>
            <a:off x="1779408" y="1327412"/>
            <a:ext cx="11071583" cy="5574776"/>
          </a:xfrm>
          <a:prstGeom prst="rect">
            <a:avLst/>
          </a:prstGeom>
        </p:spPr>
      </p:pic>
    </p:spTree>
    <p:extLst>
      <p:ext uri="{BB962C8B-B14F-4D97-AF65-F5344CB8AC3E}">
        <p14:creationId xmlns:p14="http://schemas.microsoft.com/office/powerpoint/2010/main" val="350342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5" name="Shape 3"/>
          <p:cNvSpPr/>
          <p:nvPr/>
        </p:nvSpPr>
        <p:spPr>
          <a:xfrm>
            <a:off x="643468" y="568736"/>
            <a:ext cx="13546666" cy="7186731"/>
          </a:xfrm>
          <a:prstGeom prst="roundRect">
            <a:avLst>
              <a:gd name="adj" fmla="val 6224"/>
            </a:avLst>
          </a:prstGeom>
          <a:solidFill>
            <a:schemeClr val="bg1">
              <a:lumMod val="95000"/>
            </a:schemeClr>
          </a:solidFill>
          <a:ln w="7620">
            <a:solidFill>
              <a:srgbClr val="BCDBD4"/>
            </a:solidFill>
            <a:prstDash val="solid"/>
          </a:ln>
        </p:spPr>
        <p:txBody>
          <a:bodyPr/>
          <a:lstStyle/>
          <a:p>
            <a:endParaRPr lang="en-US" dirty="0"/>
          </a:p>
        </p:txBody>
      </p:sp>
      <p:sp>
        <p:nvSpPr>
          <p:cNvPr id="7" name="Text 5"/>
          <p:cNvSpPr/>
          <p:nvPr/>
        </p:nvSpPr>
        <p:spPr>
          <a:xfrm>
            <a:off x="872068" y="1532465"/>
            <a:ext cx="12624527" cy="5954711"/>
          </a:xfrm>
          <a:prstGeom prst="rect">
            <a:avLst/>
          </a:prstGeom>
          <a:noFill/>
          <a:ln/>
        </p:spPr>
        <p:txBody>
          <a:bodyPr wrap="square" rtlCol="0" anchor="t"/>
          <a:lstStyle/>
          <a:p>
            <a:pPr lvl="1" algn="just" rtl="1"/>
            <a:endParaRPr lang="fa-IR" sz="1600" dirty="0">
              <a:solidFill>
                <a:schemeClr val="accent1">
                  <a:lumMod val="75000"/>
                </a:schemeClr>
              </a:solidFill>
              <a:latin typeface="IRANSansWeb(FaNum)" panose="02040503050201020203" pitchFamily="18" charset="-78"/>
              <a:cs typeface="IRANSansWeb(FaNum)" panose="02040503050201020203" pitchFamily="18" charset="-78"/>
            </a:endParaRPr>
          </a:p>
        </p:txBody>
      </p:sp>
      <p:pic>
        <p:nvPicPr>
          <p:cNvPr id="6" name="Picture 5">
            <a:extLst>
              <a:ext uri="{FF2B5EF4-FFF2-40B4-BE49-F238E27FC236}">
                <a16:creationId xmlns:a16="http://schemas.microsoft.com/office/drawing/2014/main" id="{884C2887-2478-4FE6-B9B1-9EC842A2B637}"/>
              </a:ext>
            </a:extLst>
          </p:cNvPr>
          <p:cNvPicPr>
            <a:picLocks noChangeAspect="1"/>
          </p:cNvPicPr>
          <p:nvPr/>
        </p:nvPicPr>
        <p:blipFill>
          <a:blip r:embed="rId3"/>
          <a:stretch>
            <a:fillRect/>
          </a:stretch>
        </p:blipFill>
        <p:spPr>
          <a:xfrm>
            <a:off x="1359264" y="742424"/>
            <a:ext cx="11650134" cy="6824635"/>
          </a:xfrm>
          <a:prstGeom prst="rect">
            <a:avLst/>
          </a:prstGeom>
        </p:spPr>
      </p:pic>
    </p:spTree>
    <p:extLst>
      <p:ext uri="{BB962C8B-B14F-4D97-AF65-F5344CB8AC3E}">
        <p14:creationId xmlns:p14="http://schemas.microsoft.com/office/powerpoint/2010/main" val="314832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E3B13-CB76-4099-981E-5F3FE4A1DE46}"/>
              </a:ext>
            </a:extLst>
          </p:cNvPr>
          <p:cNvPicPr>
            <a:picLocks noChangeAspect="1"/>
          </p:cNvPicPr>
          <p:nvPr/>
        </p:nvPicPr>
        <p:blipFill>
          <a:blip r:embed="rId2"/>
          <a:stretch>
            <a:fillRect/>
          </a:stretch>
        </p:blipFill>
        <p:spPr>
          <a:xfrm>
            <a:off x="414954" y="288552"/>
            <a:ext cx="13800492" cy="7737848"/>
          </a:xfrm>
          <a:prstGeom prst="rect">
            <a:avLst/>
          </a:prstGeom>
        </p:spPr>
      </p:pic>
    </p:spTree>
    <p:extLst>
      <p:ext uri="{BB962C8B-B14F-4D97-AF65-F5344CB8AC3E}">
        <p14:creationId xmlns:p14="http://schemas.microsoft.com/office/powerpoint/2010/main" val="47043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3657600" y="252306"/>
            <a:ext cx="10329333" cy="695960"/>
          </a:xfrm>
          <a:prstGeom prst="rect">
            <a:avLst/>
          </a:prstGeom>
          <a:noFill/>
          <a:ln/>
        </p:spPr>
        <p:txBody>
          <a:bodyPr wrap="none" rtlCol="0" anchor="t"/>
          <a:lstStyle/>
          <a:p>
            <a:pPr algn="r" rtl="1">
              <a:lnSpc>
                <a:spcPts val="5468"/>
              </a:lnSpc>
            </a:pPr>
            <a:r>
              <a:rPr lang="fa-IR" sz="4000" b="1" dirty="0">
                <a:latin typeface="IRANSansWeb(FaNum)" panose="02040503050201020203" pitchFamily="18" charset="-78"/>
                <a:cs typeface="IRANSansWeb(FaNum)" panose="02040503050201020203" pitchFamily="18" charset="-78"/>
              </a:rPr>
              <a:t>پاکسازی داده‌ها</a:t>
            </a:r>
            <a:r>
              <a:rPr lang="en-US" sz="4000" b="1" dirty="0">
                <a:latin typeface="IRANSansWeb(FaNum)" panose="02040503050201020203" pitchFamily="18" charset="-78"/>
                <a:cs typeface="IRANSansWeb(FaNum)" panose="02040503050201020203" pitchFamily="18" charset="-78"/>
              </a:rPr>
              <a:t> -</a:t>
            </a:r>
            <a:r>
              <a:rPr lang="fa-IR" sz="4000" b="1" dirty="0">
                <a:latin typeface="IRANSansWeb(FaNum)" panose="02040503050201020203" pitchFamily="18" charset="-78"/>
                <a:cs typeface="IRANSansWeb(FaNum)" panose="02040503050201020203" pitchFamily="18" charset="-78"/>
              </a:rPr>
              <a:t>حذف نویزها و داده‌های بی‌کیفیت</a:t>
            </a:r>
          </a:p>
          <a:p>
            <a:pPr marL="0" indent="0" algn="r" rtl="1">
              <a:lnSpc>
                <a:spcPts val="5468"/>
              </a:lnSpc>
              <a:buNone/>
            </a:pPr>
            <a:r>
              <a:rPr lang="en-US" sz="4000" dirty="0">
                <a:latin typeface="IRANSansWeb(FaNum)" panose="02040503050201020203" pitchFamily="18" charset="-78"/>
                <a:cs typeface="IRANSansWeb(FaNum)" panose="02040503050201020203" pitchFamily="18" charset="-78"/>
              </a:rPr>
              <a:t> </a:t>
            </a: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630867" y="1337733"/>
            <a:ext cx="13502228" cy="6501970"/>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865766" y="1874757"/>
            <a:ext cx="12898867" cy="4154984"/>
          </a:xfrm>
          <a:prstGeom prst="rect">
            <a:avLst/>
          </a:prstGeom>
          <a:noFill/>
        </p:spPr>
        <p:txBody>
          <a:bodyPr wrap="square" rtlCol="0">
            <a:spAutoFit/>
          </a:bodyPr>
          <a:lstStyle/>
          <a:p>
            <a:pPr algn="just" rtl="1"/>
            <a:r>
              <a:rPr lang="fa-IR" sz="2400" b="1" dirty="0">
                <a:solidFill>
                  <a:schemeClr val="accent1"/>
                </a:solidFill>
                <a:latin typeface="IRANSansWeb(FaNum)" panose="02040503050201020203" pitchFamily="18" charset="-78"/>
                <a:cs typeface="IRANSansWeb(FaNum)" panose="02040503050201020203" pitchFamily="18" charset="-78"/>
              </a:rPr>
              <a:t>تشخیص و حذف تصاویر تار و نامشخص </a:t>
            </a:r>
          </a:p>
          <a:p>
            <a:pPr algn="just" rtl="1"/>
            <a:endParaRPr lang="en-US" sz="2000" dirty="0">
              <a:latin typeface="IRANSansWeb(FaNum)" panose="02040503050201020203" pitchFamily="18" charset="-78"/>
              <a:cs typeface="IRANSansWeb(FaNum)" panose="02040503050201020203" pitchFamily="18" charset="-78"/>
            </a:endParaRPr>
          </a:p>
          <a:p>
            <a:pPr algn="just" rtl="1"/>
            <a:r>
              <a:rPr lang="fa-IR" sz="2000" dirty="0">
                <a:latin typeface="IRANSansWeb(FaNum)" panose="02040503050201020203" pitchFamily="18" charset="-78"/>
                <a:cs typeface="IRANSansWeb(FaNum)" panose="02040503050201020203" pitchFamily="18" charset="-78"/>
              </a:rPr>
              <a:t>یکی از مراحل اساسی در آماده‌سازی داده‌ها، شناسایی و حذف تصاویر تار و نامشخص است. این تصاویر می‌توانند باعث کاهش دقت مدل‌های یادگیری ماشین شوند. برای تشخیص این تصاویر می‌توان از الگوریتم‌های تشخیص لبه مانند </a:t>
            </a:r>
            <a:r>
              <a:rPr lang="en-US" sz="2000" dirty="0">
                <a:latin typeface="IRANSansWeb(FaNum)" panose="02040503050201020203" pitchFamily="18" charset="-78"/>
                <a:cs typeface="IRANSansWeb(FaNum)" panose="02040503050201020203" pitchFamily="18" charset="-78"/>
              </a:rPr>
              <a:t>Sobel </a:t>
            </a:r>
            <a:r>
              <a:rPr lang="fa-IR" sz="2000" dirty="0">
                <a:latin typeface="IRANSansWeb(FaNum)" panose="02040503050201020203" pitchFamily="18" charset="-78"/>
                <a:cs typeface="IRANSansWeb(FaNum)" panose="02040503050201020203" pitchFamily="18" charset="-78"/>
              </a:rPr>
              <a:t>و </a:t>
            </a:r>
            <a:r>
              <a:rPr lang="en-US" sz="2000" dirty="0">
                <a:latin typeface="IRANSansWeb(FaNum)" panose="02040503050201020203" pitchFamily="18" charset="-78"/>
                <a:cs typeface="IRANSansWeb(FaNum)" panose="02040503050201020203" pitchFamily="18" charset="-78"/>
              </a:rPr>
              <a:t>Canny </a:t>
            </a:r>
            <a:r>
              <a:rPr lang="fa-IR" sz="2000" dirty="0">
                <a:latin typeface="IRANSansWeb(FaNum)" panose="02040503050201020203" pitchFamily="18" charset="-78"/>
                <a:cs typeface="IRANSansWeb(FaNum)" panose="02040503050201020203" pitchFamily="18" charset="-78"/>
              </a:rPr>
              <a:t>استفاده کرد. همچنین تکنیک‌های مبتنی بر یادگیری ماشین نیز می‌توانند در تشخیص خودکار این نوع تصاویر مؤثر باشند.</a:t>
            </a:r>
          </a:p>
          <a:p>
            <a:pPr algn="just" rtl="1"/>
            <a:endParaRPr lang="fa-IR" sz="2000" dirty="0">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fa-IR" sz="2000" dirty="0">
              <a:latin typeface="IRANSansWeb(FaNum)" panose="02040503050201020203" pitchFamily="18" charset="-78"/>
              <a:cs typeface="IRANSansWeb(FaNum)" panose="02040503050201020203" pitchFamily="18" charset="-78"/>
            </a:endParaRPr>
          </a:p>
          <a:p>
            <a:pPr algn="just" rtl="1"/>
            <a:endParaRPr lang="en-US" sz="2000" dirty="0">
              <a:latin typeface="IRANSansWeb(FaNum)" panose="02040503050201020203" pitchFamily="18" charset="-78"/>
              <a:cs typeface="IRANSansWeb(FaNum)" panose="02040503050201020203" pitchFamily="18" charset="-78"/>
            </a:endParaRPr>
          </a:p>
          <a:p>
            <a:pPr algn="just" rtl="1"/>
            <a:endParaRPr lang="fa-IR" sz="2000" b="0" i="0" dirty="0">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9BCDBF87-DC9A-4375-B25D-DA7B270F946E}"/>
              </a:ext>
            </a:extLst>
          </p:cNvPr>
          <p:cNvPicPr>
            <a:picLocks noChangeAspect="1"/>
          </p:cNvPicPr>
          <p:nvPr/>
        </p:nvPicPr>
        <p:blipFill>
          <a:blip r:embed="rId3"/>
          <a:stretch>
            <a:fillRect/>
          </a:stretch>
        </p:blipFill>
        <p:spPr>
          <a:xfrm>
            <a:off x="3657600" y="3702607"/>
            <a:ext cx="7597719" cy="3798860"/>
          </a:xfrm>
          <a:prstGeom prst="rect">
            <a:avLst/>
          </a:prstGeom>
        </p:spPr>
      </p:pic>
    </p:spTree>
    <p:extLst>
      <p:ext uri="{BB962C8B-B14F-4D97-AF65-F5344CB8AC3E}">
        <p14:creationId xmlns:p14="http://schemas.microsoft.com/office/powerpoint/2010/main" val="384162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B43CD4-ABD4-4BFF-B0AE-6A445E8E9114}"/>
              </a:ext>
            </a:extLst>
          </p:cNvPr>
          <p:cNvPicPr>
            <a:picLocks noChangeAspect="1"/>
          </p:cNvPicPr>
          <p:nvPr/>
        </p:nvPicPr>
        <p:blipFill>
          <a:blip r:embed="rId2"/>
          <a:stretch>
            <a:fillRect/>
          </a:stretch>
        </p:blipFill>
        <p:spPr>
          <a:xfrm>
            <a:off x="462088" y="272303"/>
            <a:ext cx="13706223" cy="7684993"/>
          </a:xfrm>
          <a:prstGeom prst="rect">
            <a:avLst/>
          </a:prstGeom>
        </p:spPr>
      </p:pic>
    </p:spTree>
    <p:extLst>
      <p:ext uri="{BB962C8B-B14F-4D97-AF65-F5344CB8AC3E}">
        <p14:creationId xmlns:p14="http://schemas.microsoft.com/office/powerpoint/2010/main" val="389059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3657600" y="252306"/>
            <a:ext cx="10329333" cy="695960"/>
          </a:xfrm>
          <a:prstGeom prst="rect">
            <a:avLst/>
          </a:prstGeom>
          <a:noFill/>
          <a:ln/>
        </p:spPr>
        <p:txBody>
          <a:bodyPr wrap="none" rtlCol="0" anchor="t"/>
          <a:lstStyle/>
          <a:p>
            <a:pPr algn="r" rtl="1">
              <a:lnSpc>
                <a:spcPts val="5468"/>
              </a:lnSpc>
            </a:pPr>
            <a:r>
              <a:rPr lang="fa-IR" sz="4000" b="1" dirty="0">
                <a:latin typeface="IRANSansWeb(FaNum)" panose="02040503050201020203" pitchFamily="18" charset="-78"/>
                <a:cs typeface="IRANSansWeb(FaNum)" panose="02040503050201020203" pitchFamily="18" charset="-78"/>
              </a:rPr>
              <a:t>پاکسازی داده‌ها</a:t>
            </a:r>
            <a:r>
              <a:rPr lang="en-US" sz="4000" b="1" dirty="0">
                <a:latin typeface="IRANSansWeb(FaNum)" panose="02040503050201020203" pitchFamily="18" charset="-78"/>
                <a:cs typeface="IRANSansWeb(FaNum)" panose="02040503050201020203" pitchFamily="18" charset="-78"/>
              </a:rPr>
              <a:t> -</a:t>
            </a:r>
            <a:r>
              <a:rPr lang="fa-IR" sz="4000" b="1" dirty="0">
                <a:latin typeface="IRANSansWeb(FaNum)" panose="02040503050201020203" pitchFamily="18" charset="-78"/>
                <a:cs typeface="IRANSansWeb(FaNum)" panose="02040503050201020203" pitchFamily="18" charset="-78"/>
              </a:rPr>
              <a:t>حذف نویزها و داده‌های بی‌کیفیت</a:t>
            </a:r>
          </a:p>
          <a:p>
            <a:pPr marL="0" indent="0" algn="r" rtl="1">
              <a:lnSpc>
                <a:spcPts val="5468"/>
              </a:lnSpc>
              <a:buNone/>
            </a:pPr>
            <a:r>
              <a:rPr lang="en-US" sz="4000" dirty="0">
                <a:latin typeface="IRANSansWeb(FaNum)" panose="02040503050201020203" pitchFamily="18" charset="-78"/>
                <a:cs typeface="IRANSansWeb(FaNum)" panose="02040503050201020203" pitchFamily="18" charset="-78"/>
              </a:rPr>
              <a:t> </a:t>
            </a: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630867" y="1200572"/>
            <a:ext cx="13502228" cy="6639131"/>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865766" y="1560255"/>
            <a:ext cx="12898867" cy="3231654"/>
          </a:xfrm>
          <a:prstGeom prst="rect">
            <a:avLst/>
          </a:prstGeom>
          <a:noFill/>
        </p:spPr>
        <p:txBody>
          <a:bodyPr wrap="square" rtlCol="0">
            <a:spAutoFit/>
          </a:bodyPr>
          <a:lstStyle/>
          <a:p>
            <a:pPr algn="just" rtl="1"/>
            <a:endParaRPr lang="fa-IR" sz="2000" dirty="0">
              <a:latin typeface="IRANSansWeb(FaNum)" panose="02040503050201020203" pitchFamily="18" charset="-78"/>
              <a:cs typeface="IRANSansWeb(FaNum)" panose="02040503050201020203" pitchFamily="18" charset="-78"/>
            </a:endParaRPr>
          </a:p>
          <a:p>
            <a:pPr algn="just" rtl="1"/>
            <a:r>
              <a:rPr lang="fa-IR" sz="2400" dirty="0">
                <a:solidFill>
                  <a:schemeClr val="accent1"/>
                </a:solidFill>
                <a:latin typeface="IRANSansWeb(FaNum)" panose="02040503050201020203" pitchFamily="18" charset="-78"/>
                <a:cs typeface="IRANSansWeb(FaNum)" panose="02040503050201020203" pitchFamily="18" charset="-78"/>
              </a:rPr>
              <a:t>حذف داده‌های تکراری </a:t>
            </a:r>
            <a:endParaRPr lang="en-US" sz="2400" dirty="0">
              <a:solidFill>
                <a:schemeClr val="accent1"/>
              </a:solidFill>
              <a:latin typeface="IRANSansWeb(FaNum)" panose="02040503050201020203" pitchFamily="18" charset="-78"/>
              <a:cs typeface="IRANSansWeb(FaNum)" panose="02040503050201020203" pitchFamily="18" charset="-78"/>
            </a:endParaRPr>
          </a:p>
          <a:p>
            <a:pPr algn="just" rtl="1"/>
            <a:endParaRPr lang="fa-IR" sz="2000" dirty="0">
              <a:solidFill>
                <a:schemeClr val="accent1"/>
              </a:solidFill>
              <a:latin typeface="IRANSansWeb(FaNum)" panose="02040503050201020203" pitchFamily="18" charset="-78"/>
              <a:cs typeface="IRANSansWeb(FaNum)" panose="02040503050201020203" pitchFamily="18" charset="-78"/>
            </a:endParaRPr>
          </a:p>
          <a:p>
            <a:pPr algn="just" rtl="1"/>
            <a:r>
              <a:rPr lang="fa-IR" sz="2000" dirty="0">
                <a:latin typeface="IRANSansWeb(FaNum)" panose="02040503050201020203" pitchFamily="18" charset="-78"/>
                <a:cs typeface="IRANSansWeb(FaNum)" panose="02040503050201020203" pitchFamily="18" charset="-78"/>
              </a:rPr>
              <a:t>وجود داده‌های تکراری در مجموعه داده‌ها می‌تواند منجر به سوگیری در مدل‌های یادگیری شود. برای شناسایی داده‌های تکراری می‌توان از روش‌های مبتنی بر متریک‌های شباهت تصویر استفاده کرد.</a:t>
            </a:r>
            <a:endParaRPr lang="en-US" sz="2000" dirty="0">
              <a:latin typeface="IRANSansWeb(FaNum)" panose="02040503050201020203" pitchFamily="18" charset="-78"/>
              <a:cs typeface="IRANSansWeb(FaNum)" panose="02040503050201020203" pitchFamily="18" charset="-78"/>
            </a:endParaRPr>
          </a:p>
          <a:p>
            <a:pPr algn="just" rtl="1"/>
            <a:endParaRPr lang="en-US" sz="2000" dirty="0">
              <a:latin typeface="IRANSansWeb(FaNum)" panose="02040503050201020203" pitchFamily="18" charset="-78"/>
              <a:cs typeface="IRANSansWeb(FaNum)" panose="02040503050201020203" pitchFamily="18" charset="-78"/>
            </a:endParaRPr>
          </a:p>
          <a:p>
            <a:pPr algn="just" rtl="1"/>
            <a:r>
              <a:rPr lang="fa-IR" sz="2000" dirty="0">
                <a:latin typeface="IRANSansWeb(FaNum)" panose="02040503050201020203" pitchFamily="18" charset="-78"/>
                <a:cs typeface="IRANSansWeb(FaNum)" panose="02040503050201020203" pitchFamily="18" charset="-78"/>
              </a:rPr>
              <a:t> الگوریتم‌های مقایسه‌ای مانند </a:t>
            </a:r>
            <a:r>
              <a:rPr lang="en-US" sz="2000" dirty="0">
                <a:latin typeface="IRANSansWeb(FaNum)" panose="02040503050201020203" pitchFamily="18" charset="-78"/>
                <a:cs typeface="IRANSansWeb(FaNum)" panose="02040503050201020203" pitchFamily="18" charset="-78"/>
              </a:rPr>
              <a:t> SSIM (Structural Similarity Index) </a:t>
            </a:r>
            <a:r>
              <a:rPr lang="fa-IR" sz="2000" dirty="0">
                <a:latin typeface="IRANSansWeb(FaNum)" panose="02040503050201020203" pitchFamily="18" charset="-78"/>
                <a:cs typeface="IRANSansWeb(FaNum)" panose="02040503050201020203" pitchFamily="18" charset="-78"/>
              </a:rPr>
              <a:t>یا استفاده از شبکه‌های عصبی پیش‌آموزش دیده مانند </a:t>
            </a:r>
            <a:r>
              <a:rPr lang="en-US" sz="2000" dirty="0">
                <a:latin typeface="IRANSansWeb(FaNum)" panose="02040503050201020203" pitchFamily="18" charset="-78"/>
                <a:cs typeface="IRANSansWeb(FaNum)" panose="02040503050201020203" pitchFamily="18" charset="-78"/>
              </a:rPr>
              <a:t>VGG </a:t>
            </a:r>
            <a:r>
              <a:rPr lang="fa-IR" sz="2000" dirty="0">
                <a:latin typeface="IRANSansWeb(FaNum)" panose="02040503050201020203" pitchFamily="18" charset="-78"/>
                <a:cs typeface="IRANSansWeb(FaNum)" panose="02040503050201020203" pitchFamily="18" charset="-78"/>
              </a:rPr>
              <a:t>برای استخراج ویژگی‌ها و محاسبه فاصله کسینوسی می‌توانند مفید باشند.</a:t>
            </a:r>
            <a:r>
              <a:rPr lang="fa-IR" sz="2000" b="0" i="0" dirty="0">
                <a:effectLst/>
                <a:latin typeface="IRANSansWeb(FaNum)" panose="02040503050201020203" pitchFamily="18" charset="-78"/>
                <a:cs typeface="IRANSansWeb(FaNum)" panose="02040503050201020203" pitchFamily="18" charset="-78"/>
              </a:rPr>
              <a:t> </a:t>
            </a:r>
            <a:endParaRPr lang="en-US" sz="2000" b="0" i="0" dirty="0">
              <a:effectLst/>
              <a:latin typeface="IRANSansWeb(FaNum)" panose="02040503050201020203" pitchFamily="18" charset="-78"/>
              <a:cs typeface="IRANSansWeb(FaNum)" panose="02040503050201020203" pitchFamily="18" charset="-78"/>
            </a:endParaRPr>
          </a:p>
          <a:p>
            <a:pPr algn="just" rtl="1"/>
            <a:endParaRPr lang="en-US" sz="2000" dirty="0">
              <a:latin typeface="IRANSansWeb(FaNum)" panose="02040503050201020203" pitchFamily="18" charset="-78"/>
              <a:cs typeface="IRANSansWeb(FaNum)" panose="02040503050201020203" pitchFamily="18" charset="-78"/>
            </a:endParaRPr>
          </a:p>
          <a:p>
            <a:pPr algn="just" rtl="1"/>
            <a:endParaRPr lang="fa-IR" sz="2000" b="0" i="0" dirty="0">
              <a:effectLst/>
              <a:latin typeface="IRANSansWeb(FaNum)" panose="02040503050201020203" pitchFamily="18" charset="-78"/>
              <a:cs typeface="IRANSansWeb(FaNum)" panose="02040503050201020203" pitchFamily="18" charset="-78"/>
            </a:endParaRPr>
          </a:p>
        </p:txBody>
      </p:sp>
      <p:pic>
        <p:nvPicPr>
          <p:cNvPr id="7" name="Picture 6">
            <a:extLst>
              <a:ext uri="{FF2B5EF4-FFF2-40B4-BE49-F238E27FC236}">
                <a16:creationId xmlns:a16="http://schemas.microsoft.com/office/drawing/2014/main" id="{D2C414CA-06B4-4770-A77F-17C57E8912C3}"/>
              </a:ext>
            </a:extLst>
          </p:cNvPr>
          <p:cNvPicPr>
            <a:picLocks noChangeAspect="1"/>
          </p:cNvPicPr>
          <p:nvPr/>
        </p:nvPicPr>
        <p:blipFill>
          <a:blip r:embed="rId3"/>
          <a:stretch>
            <a:fillRect/>
          </a:stretch>
        </p:blipFill>
        <p:spPr>
          <a:xfrm>
            <a:off x="4280953" y="4294250"/>
            <a:ext cx="5737225" cy="3184745"/>
          </a:xfrm>
          <a:prstGeom prst="rect">
            <a:avLst/>
          </a:prstGeom>
        </p:spPr>
      </p:pic>
    </p:spTree>
    <p:extLst>
      <p:ext uri="{BB962C8B-B14F-4D97-AF65-F5344CB8AC3E}">
        <p14:creationId xmlns:p14="http://schemas.microsoft.com/office/powerpoint/2010/main" val="339203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311137" y="250785"/>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پیش پردازش داده ها- تنظیمات اولیه</a:t>
            </a:r>
          </a:p>
        </p:txBody>
      </p:sp>
      <p:sp>
        <p:nvSpPr>
          <p:cNvPr id="5" name="Shape 3"/>
          <p:cNvSpPr/>
          <p:nvPr/>
        </p:nvSpPr>
        <p:spPr>
          <a:xfrm>
            <a:off x="898011" y="982133"/>
            <a:ext cx="12886266" cy="6917059"/>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117603"/>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تغییر اندازه تصاویر</a:t>
            </a:r>
          </a:p>
          <a:p>
            <a:pPr algn="r" rtl="1"/>
            <a:r>
              <a:rPr lang="fa-IR" sz="2000" dirty="0">
                <a:latin typeface="IRANSansWeb(FaNum)" panose="02040503050201020203" pitchFamily="18" charset="-78"/>
                <a:cs typeface="IRANSansWeb(FaNum)" panose="02040503050201020203" pitchFamily="18" charset="-78"/>
              </a:rPr>
              <a:t>تغییر اندازه تصاویر به یک اندازه ثابت می‌تواند فرآیند آموزش مدل‌ها را تسریع کند و نیاز به منابع محاسباتی را کاهش دهد. برای این کار می‌توان از ابزارهایی مانند </a:t>
            </a:r>
            <a:r>
              <a:rPr lang="en-US" sz="2000" dirty="0">
                <a:latin typeface="IRANSansWeb(FaNum)" panose="02040503050201020203" pitchFamily="18" charset="-78"/>
                <a:cs typeface="IRANSansWeb(FaNum)" panose="02040503050201020203" pitchFamily="18" charset="-78"/>
              </a:rPr>
              <a:t> OpenCV </a:t>
            </a:r>
            <a:r>
              <a:rPr lang="fa-IR" sz="2000" dirty="0">
                <a:latin typeface="IRANSansWeb(FaNum)" panose="02040503050201020203" pitchFamily="18" charset="-78"/>
                <a:cs typeface="IRANSansWeb(FaNum)" panose="02040503050201020203" pitchFamily="18" charset="-78"/>
              </a:rPr>
              <a:t>و </a:t>
            </a:r>
            <a:r>
              <a:rPr lang="en-US" sz="2000" dirty="0">
                <a:latin typeface="IRANSansWeb(FaNum)" panose="02040503050201020203" pitchFamily="18" charset="-78"/>
                <a:cs typeface="IRANSansWeb(FaNum)" panose="02040503050201020203" pitchFamily="18" charset="-78"/>
              </a:rPr>
              <a:t> PIL </a:t>
            </a:r>
            <a:r>
              <a:rPr lang="fa-IR" sz="2000" dirty="0">
                <a:latin typeface="IRANSansWeb(FaNum)" panose="02040503050201020203" pitchFamily="18" charset="-78"/>
                <a:cs typeface="IRANSansWeb(FaNum)" panose="02040503050201020203" pitchFamily="18" charset="-78"/>
              </a:rPr>
              <a:t>استفاده کرد.</a:t>
            </a:r>
          </a:p>
          <a:p>
            <a:pPr algn="r" rtl="1"/>
            <a:endParaRPr lang="fa-IR" sz="2000" dirty="0">
              <a:latin typeface="IRANSansWeb(FaNum)" panose="02040503050201020203" pitchFamily="18" charset="-78"/>
              <a:cs typeface="IRANSansWeb(FaNum)" panose="02040503050201020203" pitchFamily="18" charset="-78"/>
            </a:endParaRPr>
          </a:p>
          <a:p>
            <a:pPr algn="r" rtl="1"/>
            <a:r>
              <a:rPr lang="fa-IR" sz="2400" b="1" dirty="0">
                <a:solidFill>
                  <a:schemeClr val="accent1"/>
                </a:solidFill>
                <a:latin typeface="IRANSansWeb(FaNum)" panose="02040503050201020203" pitchFamily="18" charset="-78"/>
                <a:cs typeface="IRANSansWeb(FaNum)" panose="02040503050201020203" pitchFamily="18" charset="-78"/>
              </a:rPr>
              <a:t>تنظیم روشنایی و کنتراست</a:t>
            </a:r>
          </a:p>
          <a:p>
            <a:pPr algn="r" rtl="1"/>
            <a:r>
              <a:rPr lang="fa-IR" sz="2000" dirty="0">
                <a:latin typeface="IRANSansWeb(FaNum)" panose="02040503050201020203" pitchFamily="18" charset="-78"/>
                <a:cs typeface="IRANSansWeb(FaNum)" panose="02040503050201020203" pitchFamily="18" charset="-78"/>
              </a:rPr>
              <a:t>تنظیم روشنایی و کنتراست می‌تواند به بهبود کیفیت تصاویر و همچنین بهبود عملکرد مدل‌ها کمک کند. این کار را می‌توان با استفاده از توابع </a:t>
            </a:r>
            <a:r>
              <a:rPr lang="en-US" sz="2000" dirty="0">
                <a:latin typeface="IRANSansWeb(FaNum)" panose="02040503050201020203" pitchFamily="18" charset="-78"/>
                <a:cs typeface="IRANSansWeb(FaNum)" panose="02040503050201020203" pitchFamily="18" charset="-78"/>
              </a:rPr>
              <a:t>OpenCV </a:t>
            </a:r>
            <a:r>
              <a:rPr lang="fa-IR" sz="2000" dirty="0">
                <a:latin typeface="IRANSansWeb(FaNum)" panose="02040503050201020203" pitchFamily="18" charset="-78"/>
                <a:cs typeface="IRANSansWeb(FaNum)" panose="02040503050201020203" pitchFamily="18" charset="-78"/>
              </a:rPr>
              <a:t>یا فیلترهای مختلف در </a:t>
            </a:r>
            <a:r>
              <a:rPr lang="en-US" sz="2000" dirty="0">
                <a:latin typeface="IRANSansWeb(FaNum)" panose="02040503050201020203" pitchFamily="18" charset="-78"/>
                <a:cs typeface="IRANSansWeb(FaNum)" panose="02040503050201020203" pitchFamily="18" charset="-78"/>
              </a:rPr>
              <a:t>PIL </a:t>
            </a:r>
            <a:r>
              <a:rPr lang="fa-IR" sz="2000" dirty="0">
                <a:latin typeface="IRANSansWeb(FaNum)" panose="02040503050201020203" pitchFamily="18" charset="-78"/>
                <a:cs typeface="IRANSansWeb(FaNum)" panose="02040503050201020203" pitchFamily="18" charset="-78"/>
              </a:rPr>
              <a:t>انجام داد.</a:t>
            </a:r>
          </a:p>
          <a:p>
            <a:pPr algn="r" rtl="1"/>
            <a:endParaRPr lang="fa-IR" sz="2000" dirty="0">
              <a:latin typeface="IRANSansWeb(FaNum)" panose="02040503050201020203" pitchFamily="18" charset="-78"/>
              <a:cs typeface="IRANSansWeb(FaNum)" panose="02040503050201020203" pitchFamily="18" charset="-78"/>
            </a:endParaRPr>
          </a:p>
          <a:p>
            <a:pPr algn="r" rtl="1"/>
            <a:r>
              <a:rPr lang="fa-IR" sz="2400" b="1" dirty="0">
                <a:solidFill>
                  <a:schemeClr val="accent1"/>
                </a:solidFill>
                <a:latin typeface="IRANSansWeb(FaNum)" panose="02040503050201020203" pitchFamily="18" charset="-78"/>
                <a:cs typeface="IRANSansWeb(FaNum)" panose="02040503050201020203" pitchFamily="18" charset="-78"/>
              </a:rPr>
              <a:t>تبدیل تصاویر به فرمت‌های استاندارد</a:t>
            </a:r>
          </a:p>
          <a:p>
            <a:pPr algn="r" rtl="1"/>
            <a:r>
              <a:rPr lang="fa-IR" sz="2000" dirty="0">
                <a:latin typeface="IRANSansWeb(FaNum)" panose="02040503050201020203" pitchFamily="18" charset="-78"/>
                <a:cs typeface="IRANSansWeb(FaNum)" panose="02040503050201020203" pitchFamily="18" charset="-78"/>
              </a:rPr>
              <a:t>تبدیل تصاویر به فرمت‌های استاندارد مانند </a:t>
            </a:r>
            <a:r>
              <a:rPr lang="en-US" sz="2000" dirty="0">
                <a:latin typeface="IRANSansWeb(FaNum)" panose="02040503050201020203" pitchFamily="18" charset="-78"/>
                <a:cs typeface="IRANSansWeb(FaNum)" panose="02040503050201020203" pitchFamily="18" charset="-78"/>
              </a:rPr>
              <a:t>JPEG </a:t>
            </a:r>
            <a:r>
              <a:rPr lang="fa-IR" sz="2000" dirty="0">
                <a:latin typeface="IRANSansWeb(FaNum)" panose="02040503050201020203" pitchFamily="18" charset="-78"/>
                <a:cs typeface="IRANSansWeb(FaNum)" panose="02040503050201020203" pitchFamily="18" charset="-78"/>
              </a:rPr>
              <a:t>و </a:t>
            </a:r>
            <a:r>
              <a:rPr lang="en-US" sz="2000" dirty="0">
                <a:latin typeface="IRANSansWeb(FaNum)" panose="02040503050201020203" pitchFamily="18" charset="-78"/>
                <a:cs typeface="IRANSansWeb(FaNum)" panose="02040503050201020203" pitchFamily="18" charset="-78"/>
              </a:rPr>
              <a:t>PNG </a:t>
            </a:r>
            <a:r>
              <a:rPr lang="fa-IR" sz="2000" dirty="0">
                <a:latin typeface="IRANSansWeb(FaNum)" panose="02040503050201020203" pitchFamily="18" charset="-78"/>
                <a:cs typeface="IRANSansWeb(FaNum)" panose="02040503050201020203" pitchFamily="18" charset="-78"/>
              </a:rPr>
              <a:t>باعث می‌شود تا فرآیندهای بعدی ساده‌تر و سازگارتر شوند. این کار را می‌توان با استفاده از کتابخانه‌های مختلفی مانند </a:t>
            </a:r>
            <a:r>
              <a:rPr lang="en-US" sz="2000" dirty="0">
                <a:latin typeface="IRANSansWeb(FaNum)" panose="02040503050201020203" pitchFamily="18" charset="-78"/>
                <a:cs typeface="IRANSansWeb(FaNum)" panose="02040503050201020203" pitchFamily="18" charset="-78"/>
              </a:rPr>
              <a:t>PIL </a:t>
            </a:r>
            <a:r>
              <a:rPr lang="fa-IR" sz="2000" dirty="0">
                <a:latin typeface="IRANSansWeb(FaNum)" panose="02040503050201020203" pitchFamily="18" charset="-78"/>
                <a:cs typeface="IRANSansWeb(FaNum)" panose="02040503050201020203" pitchFamily="18" charset="-78"/>
              </a:rPr>
              <a:t>انجام داد.</a:t>
            </a:r>
            <a:endParaRPr lang="fa-IR" sz="2000" dirty="0">
              <a:solidFill>
                <a:schemeClr val="accent1">
                  <a:lumMod val="7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E14AE763-82D3-40B2-95D5-B419C64C2544}"/>
              </a:ext>
            </a:extLst>
          </p:cNvPr>
          <p:cNvPicPr>
            <a:picLocks noChangeAspect="1"/>
          </p:cNvPicPr>
          <p:nvPr/>
        </p:nvPicPr>
        <p:blipFill>
          <a:blip r:embed="rId3"/>
          <a:stretch>
            <a:fillRect/>
          </a:stretch>
        </p:blipFill>
        <p:spPr>
          <a:xfrm>
            <a:off x="2053754" y="4916198"/>
            <a:ext cx="9147111" cy="24865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پیش پردازش داده ها- توازن دسته‌بندی‌ها</a:t>
            </a:r>
          </a:p>
        </p:txBody>
      </p:sp>
      <p:sp>
        <p:nvSpPr>
          <p:cNvPr id="5" name="Shape 3"/>
          <p:cNvSpPr/>
          <p:nvPr/>
        </p:nvSpPr>
        <p:spPr>
          <a:xfrm>
            <a:off x="898011" y="1151468"/>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حذف یا اضافه کردن نمونه‌ها برای توازن بین کلاس‌های مختلف</a:t>
            </a:r>
          </a:p>
          <a:p>
            <a:pPr algn="r" rtl="1"/>
            <a:endParaRPr lang="fa-IR" sz="2400" b="1" dirty="0">
              <a:solidFill>
                <a:schemeClr val="accent1"/>
              </a:solidFill>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در مجموعه داده‌های دسته‌بندی شده، ممکن است تعداد نمونه‌های هر کلاس متفاوت باشد که این موضوع می‌تواند منجر به سوگیری مدل شود. برای توازن دسته‌ها می‌توان از تکنیک‌های </a:t>
            </a:r>
            <a:r>
              <a:rPr lang="en-US" sz="2000" dirty="0" err="1">
                <a:latin typeface="IRANSansWeb(FaNum)" panose="02040503050201020203" pitchFamily="18" charset="-78"/>
                <a:cs typeface="IRANSansWeb(FaNum)" panose="02040503050201020203" pitchFamily="18" charset="-78"/>
              </a:rPr>
              <a:t>undersampling</a:t>
            </a:r>
            <a:r>
              <a:rPr lang="en-US" sz="2000" dirty="0">
                <a:latin typeface="IRANSansWeb(FaNum)" panose="02040503050201020203" pitchFamily="18" charset="-78"/>
                <a:cs typeface="IRANSansWeb(FaNum)" panose="02040503050201020203" pitchFamily="18" charset="-78"/>
              </a:rPr>
              <a:t> (</a:t>
            </a:r>
            <a:r>
              <a:rPr lang="fa-IR" sz="2000" dirty="0">
                <a:latin typeface="IRANSansWeb(FaNum)" panose="02040503050201020203" pitchFamily="18" charset="-78"/>
                <a:cs typeface="IRANSansWeb(FaNum)" panose="02040503050201020203" pitchFamily="18" charset="-78"/>
              </a:rPr>
              <a:t>حذف نمونه‌های اضافی) و </a:t>
            </a:r>
            <a:r>
              <a:rPr lang="en-US" sz="2000" dirty="0">
                <a:latin typeface="IRANSansWeb(FaNum)" panose="02040503050201020203" pitchFamily="18" charset="-78"/>
                <a:cs typeface="IRANSansWeb(FaNum)" panose="02040503050201020203" pitchFamily="18" charset="-78"/>
              </a:rPr>
              <a:t>oversampling (</a:t>
            </a:r>
            <a:r>
              <a:rPr lang="fa-IR" sz="2000" dirty="0">
                <a:latin typeface="IRANSansWeb(FaNum)" panose="02040503050201020203" pitchFamily="18" charset="-78"/>
                <a:cs typeface="IRANSansWeb(FaNum)" panose="02040503050201020203" pitchFamily="18" charset="-78"/>
              </a:rPr>
              <a:t>افزایش نمونه‌ها) استفاده کرد.</a:t>
            </a:r>
          </a:p>
        </p:txBody>
      </p:sp>
      <p:pic>
        <p:nvPicPr>
          <p:cNvPr id="8" name="Picture 7">
            <a:extLst>
              <a:ext uri="{FF2B5EF4-FFF2-40B4-BE49-F238E27FC236}">
                <a16:creationId xmlns:a16="http://schemas.microsoft.com/office/drawing/2014/main" id="{94624DDA-48E5-4B94-9016-D5B89DB72596}"/>
              </a:ext>
            </a:extLst>
          </p:cNvPr>
          <p:cNvPicPr>
            <a:picLocks noChangeAspect="1"/>
          </p:cNvPicPr>
          <p:nvPr/>
        </p:nvPicPr>
        <p:blipFill>
          <a:blip r:embed="rId3"/>
          <a:stretch>
            <a:fillRect/>
          </a:stretch>
        </p:blipFill>
        <p:spPr>
          <a:xfrm>
            <a:off x="1777599" y="3684290"/>
            <a:ext cx="11075202" cy="3393842"/>
          </a:xfrm>
          <a:prstGeom prst="rect">
            <a:avLst/>
          </a:prstGeom>
        </p:spPr>
      </p:pic>
    </p:spTree>
    <p:extLst>
      <p:ext uri="{BB962C8B-B14F-4D97-AF65-F5344CB8AC3E}">
        <p14:creationId xmlns:p14="http://schemas.microsoft.com/office/powerpoint/2010/main" val="384190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پیش پردازش داده ها- توازن دسته‌بندی‌ها</a:t>
            </a:r>
          </a:p>
        </p:txBody>
      </p:sp>
      <p:sp>
        <p:nvSpPr>
          <p:cNvPr id="5" name="Shape 3"/>
          <p:cNvSpPr/>
          <p:nvPr/>
        </p:nvSpPr>
        <p:spPr>
          <a:xfrm>
            <a:off x="898011" y="1151468"/>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en-US" sz="2400" b="1" dirty="0" err="1">
                <a:solidFill>
                  <a:schemeClr val="accent1"/>
                </a:solidFill>
                <a:latin typeface="IRANSansWeb(FaNum)" panose="02040503050201020203" pitchFamily="18" charset="-78"/>
                <a:cs typeface="IRANSansWeb(FaNum)" panose="02040503050201020203" pitchFamily="18" charset="-78"/>
              </a:rPr>
              <a:t>undersampling</a:t>
            </a:r>
            <a:endParaRPr lang="en-US" sz="2400" b="1" dirty="0">
              <a:solidFill>
                <a:schemeClr val="accent1"/>
              </a:solidFill>
              <a:latin typeface="IRANSansWeb(FaNum)" panose="02040503050201020203" pitchFamily="18" charset="-78"/>
              <a:cs typeface="IRANSansWeb(FaNum)" panose="02040503050201020203" pitchFamily="18" charset="-78"/>
            </a:endParaRPr>
          </a:p>
          <a:p>
            <a:pPr algn="r" rtl="1"/>
            <a:endParaRPr lang="en-US"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کاهش نمونه‌ها</a:t>
            </a:r>
            <a:endParaRPr lang="en-US"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تعداد نمونه‌های دسته‌های با تعداد بیشتر کاهش می‌یابد تا به تعادل با دسته‌های با تعداد کمتر برسند. این روش می‌تواند منجر به از دست رفتن اطلاعات مفید شود، اما در برخی موارد کارایی مناسبی دارد.</a:t>
            </a:r>
          </a:p>
        </p:txBody>
      </p:sp>
      <p:pic>
        <p:nvPicPr>
          <p:cNvPr id="9" name="Picture 8">
            <a:extLst>
              <a:ext uri="{FF2B5EF4-FFF2-40B4-BE49-F238E27FC236}">
                <a16:creationId xmlns:a16="http://schemas.microsoft.com/office/drawing/2014/main" id="{C8617D1B-2F05-4E12-A55E-03539FFE5F08}"/>
              </a:ext>
            </a:extLst>
          </p:cNvPr>
          <p:cNvPicPr>
            <a:picLocks noChangeAspect="1"/>
          </p:cNvPicPr>
          <p:nvPr/>
        </p:nvPicPr>
        <p:blipFill>
          <a:blip r:embed="rId3"/>
          <a:stretch>
            <a:fillRect/>
          </a:stretch>
        </p:blipFill>
        <p:spPr>
          <a:xfrm>
            <a:off x="2416704" y="3208933"/>
            <a:ext cx="6862763" cy="4111544"/>
          </a:xfrm>
          <a:prstGeom prst="rect">
            <a:avLst/>
          </a:prstGeom>
        </p:spPr>
      </p:pic>
    </p:spTree>
    <p:extLst>
      <p:ext uri="{BB962C8B-B14F-4D97-AF65-F5344CB8AC3E}">
        <p14:creationId xmlns:p14="http://schemas.microsoft.com/office/powerpoint/2010/main" val="267143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پیش پردازش داده ها- توازن دسته‌بندی‌ها</a:t>
            </a:r>
          </a:p>
        </p:txBody>
      </p:sp>
      <p:sp>
        <p:nvSpPr>
          <p:cNvPr id="5" name="Shape 3"/>
          <p:cNvSpPr/>
          <p:nvPr/>
        </p:nvSpPr>
        <p:spPr>
          <a:xfrm>
            <a:off x="898011" y="1151468"/>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en-US" sz="2400" b="1" dirty="0">
                <a:solidFill>
                  <a:schemeClr val="accent1"/>
                </a:solidFill>
                <a:latin typeface="IRANSansWeb(FaNum)" panose="02040503050201020203" pitchFamily="18" charset="-78"/>
                <a:cs typeface="IRANSansWeb(FaNum)" panose="02040503050201020203" pitchFamily="18" charset="-78"/>
              </a:rPr>
              <a:t>Oversampling</a:t>
            </a:r>
          </a:p>
          <a:p>
            <a:pPr algn="r" rtl="1"/>
            <a:endParaRPr lang="fa-IR" sz="2400" b="1" dirty="0">
              <a:solidFill>
                <a:schemeClr val="accent1"/>
              </a:solidFill>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افزایش نمونه‌ها</a:t>
            </a:r>
            <a:endParaRPr lang="en-US" sz="2000" dirty="0">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تعداد نمونه‌های دسته‌های با تعداد کمتر با تکرار نمونه‌ها یا ایجاد نمونه‌های جدید افزایش می‌یابد تا به تعادل با دسته‌های با تعداد بیشتر برسند. یکی از روش‌های محبوب در این زمینه </a:t>
            </a:r>
            <a:r>
              <a:rPr lang="en-US" sz="2000" dirty="0">
                <a:latin typeface="IRANSansWeb(FaNum)" panose="02040503050201020203" pitchFamily="18" charset="-78"/>
                <a:cs typeface="IRANSansWeb(FaNum)" panose="02040503050201020203" pitchFamily="18" charset="-78"/>
              </a:rPr>
              <a:t>SMOTE (Synthetic Minority Over-sampling Technique) </a:t>
            </a:r>
            <a:r>
              <a:rPr lang="fa-IR" sz="2000" dirty="0">
                <a:latin typeface="IRANSansWeb(FaNum)" panose="02040503050201020203" pitchFamily="18" charset="-78"/>
                <a:cs typeface="IRANSansWeb(FaNum)" panose="02040503050201020203" pitchFamily="18" charset="-78"/>
              </a:rPr>
              <a:t>است.</a:t>
            </a:r>
          </a:p>
        </p:txBody>
      </p:sp>
      <p:pic>
        <p:nvPicPr>
          <p:cNvPr id="11" name="Picture 10">
            <a:extLst>
              <a:ext uri="{FF2B5EF4-FFF2-40B4-BE49-F238E27FC236}">
                <a16:creationId xmlns:a16="http://schemas.microsoft.com/office/drawing/2014/main" id="{AF0D5281-BAEA-463A-B6D9-C7F76E029446}"/>
              </a:ext>
            </a:extLst>
          </p:cNvPr>
          <p:cNvPicPr>
            <a:picLocks noChangeAspect="1"/>
          </p:cNvPicPr>
          <p:nvPr/>
        </p:nvPicPr>
        <p:blipFill>
          <a:blip r:embed="rId3"/>
          <a:stretch>
            <a:fillRect/>
          </a:stretch>
        </p:blipFill>
        <p:spPr>
          <a:xfrm>
            <a:off x="2727853" y="3528950"/>
            <a:ext cx="6466947" cy="3764342"/>
          </a:xfrm>
          <a:prstGeom prst="rect">
            <a:avLst/>
          </a:prstGeom>
        </p:spPr>
      </p:pic>
    </p:spTree>
    <p:extLst>
      <p:ext uri="{BB962C8B-B14F-4D97-AF65-F5344CB8AC3E}">
        <p14:creationId xmlns:p14="http://schemas.microsoft.com/office/powerpoint/2010/main" val="381714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پیش پردازش داده ها- توازن دسته‌بندی‌ها</a:t>
            </a:r>
          </a:p>
        </p:txBody>
      </p:sp>
      <p:sp>
        <p:nvSpPr>
          <p:cNvPr id="5" name="Shape 3"/>
          <p:cNvSpPr/>
          <p:nvPr/>
        </p:nvSpPr>
        <p:spPr>
          <a:xfrm>
            <a:off x="898011" y="1151468"/>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en-US" sz="2400" b="1" dirty="0">
                <a:solidFill>
                  <a:schemeClr val="accent1"/>
                </a:solidFill>
                <a:latin typeface="IRANSansWeb(FaNum)" panose="02040503050201020203" pitchFamily="18" charset="-78"/>
                <a:cs typeface="IRANSansWeb(FaNum)" panose="02040503050201020203" pitchFamily="18" charset="-78"/>
              </a:rPr>
              <a:t>Combining </a:t>
            </a:r>
            <a:r>
              <a:rPr lang="en-US" sz="2400" b="1" dirty="0" err="1">
                <a:solidFill>
                  <a:schemeClr val="accent1"/>
                </a:solidFill>
                <a:latin typeface="IRANSansWeb(FaNum)" panose="02040503050201020203" pitchFamily="18" charset="-78"/>
                <a:cs typeface="IRANSansWeb(FaNum)" panose="02040503050201020203" pitchFamily="18" charset="-78"/>
              </a:rPr>
              <a:t>Undersampling</a:t>
            </a:r>
            <a:r>
              <a:rPr lang="en-US" sz="2400" b="1" dirty="0">
                <a:solidFill>
                  <a:schemeClr val="accent1"/>
                </a:solidFill>
                <a:latin typeface="IRANSansWeb(FaNum)" panose="02040503050201020203" pitchFamily="18" charset="-78"/>
                <a:cs typeface="IRANSansWeb(FaNum)" panose="02040503050201020203" pitchFamily="18" charset="-78"/>
              </a:rPr>
              <a:t> and Oversampling</a:t>
            </a:r>
          </a:p>
          <a:p>
            <a:pPr algn="r" rtl="1"/>
            <a:endParaRPr lang="fa-IR" sz="2400" b="1" dirty="0">
              <a:solidFill>
                <a:schemeClr val="accent1"/>
              </a:solidFill>
              <a:latin typeface="IRANSansWeb(FaNum)" panose="02040503050201020203" pitchFamily="18" charset="-78"/>
              <a:cs typeface="IRANSansWeb(FaNum)" panose="02040503050201020203" pitchFamily="18" charset="-78"/>
            </a:endParaRPr>
          </a:p>
          <a:p>
            <a:pPr algn="r" rtl="1"/>
            <a:r>
              <a:rPr lang="fa-IR" sz="2000" dirty="0">
                <a:latin typeface="IRANSansWeb(FaNum)" panose="02040503050201020203" pitchFamily="18" charset="-78"/>
                <a:cs typeface="IRANSansWeb(FaNum)" panose="02040503050201020203" pitchFamily="18" charset="-78"/>
              </a:rPr>
              <a:t>ترکیبی از دو روش قبلی برای رسیدن به توازن دسته‌ها استفاده می‌شود. به عنوان مثال، ابتدا از </a:t>
            </a:r>
            <a:r>
              <a:rPr lang="en-US" sz="2000" dirty="0">
                <a:latin typeface="IRANSansWeb(FaNum)" panose="02040503050201020203" pitchFamily="18" charset="-78"/>
                <a:cs typeface="IRANSansWeb(FaNum)" panose="02040503050201020203" pitchFamily="18" charset="-78"/>
              </a:rPr>
              <a:t> </a:t>
            </a:r>
            <a:r>
              <a:rPr lang="en-US" sz="2000" dirty="0" err="1">
                <a:latin typeface="IRANSansWeb(FaNum)" panose="02040503050201020203" pitchFamily="18" charset="-78"/>
                <a:cs typeface="IRANSansWeb(FaNum)" panose="02040503050201020203" pitchFamily="18" charset="-78"/>
              </a:rPr>
              <a:t>undersampling</a:t>
            </a:r>
            <a:r>
              <a:rPr lang="en-US" sz="2000" dirty="0">
                <a:latin typeface="IRANSansWeb(FaNum)" panose="02040503050201020203" pitchFamily="18" charset="-78"/>
                <a:cs typeface="IRANSansWeb(FaNum)" panose="02040503050201020203" pitchFamily="18" charset="-78"/>
              </a:rPr>
              <a:t> </a:t>
            </a:r>
            <a:r>
              <a:rPr lang="fa-IR" sz="2000" dirty="0">
                <a:latin typeface="IRANSansWeb(FaNum)" panose="02040503050201020203" pitchFamily="18" charset="-78"/>
                <a:cs typeface="IRANSansWeb(FaNum)" panose="02040503050201020203" pitchFamily="18" charset="-78"/>
              </a:rPr>
              <a:t>برای کاهش تعداد نمونه‌های دسته‌های پرجمعیت استفاده می‌شود و سپس از </a:t>
            </a:r>
            <a:r>
              <a:rPr lang="en-US" sz="2000" dirty="0">
                <a:latin typeface="IRANSansWeb(FaNum)" panose="02040503050201020203" pitchFamily="18" charset="-78"/>
                <a:cs typeface="IRANSansWeb(FaNum)" panose="02040503050201020203" pitchFamily="18" charset="-78"/>
              </a:rPr>
              <a:t> oversampling </a:t>
            </a:r>
            <a:r>
              <a:rPr lang="fa-IR" sz="2000" dirty="0">
                <a:latin typeface="IRANSansWeb(FaNum)" panose="02040503050201020203" pitchFamily="18" charset="-78"/>
                <a:cs typeface="IRANSansWeb(FaNum)" panose="02040503050201020203" pitchFamily="18" charset="-78"/>
              </a:rPr>
              <a:t>برای افزایش تعداد نمونه‌های دسته‌های کم جمعیت بهره می‌برند.</a:t>
            </a:r>
          </a:p>
        </p:txBody>
      </p:sp>
      <p:pic>
        <p:nvPicPr>
          <p:cNvPr id="8" name="Picture 7">
            <a:extLst>
              <a:ext uri="{FF2B5EF4-FFF2-40B4-BE49-F238E27FC236}">
                <a16:creationId xmlns:a16="http://schemas.microsoft.com/office/drawing/2014/main" id="{9DA6FD52-461A-4ADE-A993-45CFFE2826A9}"/>
              </a:ext>
            </a:extLst>
          </p:cNvPr>
          <p:cNvPicPr>
            <a:picLocks noChangeAspect="1"/>
          </p:cNvPicPr>
          <p:nvPr/>
        </p:nvPicPr>
        <p:blipFill>
          <a:blip r:embed="rId3"/>
          <a:stretch>
            <a:fillRect/>
          </a:stretch>
        </p:blipFill>
        <p:spPr>
          <a:xfrm>
            <a:off x="7042857" y="5156583"/>
            <a:ext cx="6479682" cy="2040410"/>
          </a:xfrm>
          <a:prstGeom prst="rect">
            <a:avLst/>
          </a:prstGeom>
        </p:spPr>
      </p:pic>
      <p:pic>
        <p:nvPicPr>
          <p:cNvPr id="10" name="Picture 9">
            <a:extLst>
              <a:ext uri="{FF2B5EF4-FFF2-40B4-BE49-F238E27FC236}">
                <a16:creationId xmlns:a16="http://schemas.microsoft.com/office/drawing/2014/main" id="{EEF69B5C-2BE5-4FA4-8CD0-A19E987CA3E8}"/>
              </a:ext>
            </a:extLst>
          </p:cNvPr>
          <p:cNvPicPr>
            <a:picLocks noChangeAspect="1"/>
          </p:cNvPicPr>
          <p:nvPr/>
        </p:nvPicPr>
        <p:blipFill>
          <a:blip r:embed="rId4"/>
          <a:stretch>
            <a:fillRect/>
          </a:stretch>
        </p:blipFill>
        <p:spPr>
          <a:xfrm>
            <a:off x="1483979" y="3266182"/>
            <a:ext cx="6155452" cy="2607862"/>
          </a:xfrm>
          <a:prstGeom prst="rect">
            <a:avLst/>
          </a:prstGeom>
        </p:spPr>
      </p:pic>
    </p:spTree>
    <p:extLst>
      <p:ext uri="{BB962C8B-B14F-4D97-AF65-F5344CB8AC3E}">
        <p14:creationId xmlns:p14="http://schemas.microsoft.com/office/powerpoint/2010/main" val="92153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4805"/>
            <a:ext cx="14630400" cy="8229600"/>
          </a:xfrm>
          <a:prstGeom prst="rect">
            <a:avLst/>
          </a:prstGeom>
          <a:solidFill>
            <a:srgbClr val="FFFFFF"/>
          </a:solidFill>
          <a:ln/>
        </p:spPr>
      </p:sp>
      <p:sp>
        <p:nvSpPr>
          <p:cNvPr id="4" name="Text 2"/>
          <p:cNvSpPr/>
          <p:nvPr/>
        </p:nvSpPr>
        <p:spPr>
          <a:xfrm>
            <a:off x="5232400" y="330408"/>
            <a:ext cx="8708933" cy="1123023"/>
          </a:xfrm>
          <a:prstGeom prst="rect">
            <a:avLst/>
          </a:prstGeom>
          <a:noFill/>
          <a:ln/>
        </p:spPr>
        <p:txBody>
          <a:bodyPr wrap="none" rtlCol="0" anchor="t"/>
          <a:lstStyle/>
          <a:p>
            <a:pPr algn="just" rtl="1"/>
            <a:r>
              <a:rPr lang="fa-IR" sz="4000" b="1" dirty="0">
                <a:latin typeface="IRANSansWeb(FaNum)" panose="02040503050201020203" pitchFamily="18" charset="-78"/>
                <a:cs typeface="IRANSansWeb(FaNum)" panose="02040503050201020203" pitchFamily="18" charset="-78"/>
              </a:rPr>
              <a:t>پیش پردازش داده ها- توازن دسته‌بندی‌ها</a:t>
            </a:r>
          </a:p>
        </p:txBody>
      </p:sp>
      <p:sp>
        <p:nvSpPr>
          <p:cNvPr id="5" name="Shape 3"/>
          <p:cNvSpPr/>
          <p:nvPr/>
        </p:nvSpPr>
        <p:spPr>
          <a:xfrm>
            <a:off x="898011" y="1134207"/>
            <a:ext cx="12886266" cy="6747724"/>
          </a:xfrm>
          <a:prstGeom prst="roundRect">
            <a:avLst>
              <a:gd name="adj" fmla="val 6224"/>
            </a:avLst>
          </a:prstGeom>
          <a:solidFill>
            <a:schemeClr val="bg1">
              <a:lumMod val="95000"/>
            </a:schemeClr>
          </a:solidFill>
          <a:ln w="7620">
            <a:solidFill>
              <a:srgbClr val="BCDBD4"/>
            </a:solidFill>
            <a:prstDash val="solid"/>
          </a:ln>
        </p:spPr>
        <p:txBody>
          <a:bodyPr/>
          <a:lstStyle/>
          <a:p>
            <a:endParaRPr lang="en-US" b="1" dirty="0"/>
          </a:p>
        </p:txBody>
      </p:sp>
      <p:sp>
        <p:nvSpPr>
          <p:cNvPr id="7" name="Text 5"/>
          <p:cNvSpPr/>
          <p:nvPr/>
        </p:nvSpPr>
        <p:spPr>
          <a:xfrm>
            <a:off x="1159748" y="1386618"/>
            <a:ext cx="12362791" cy="6260297"/>
          </a:xfrm>
          <a:prstGeom prst="rect">
            <a:avLst/>
          </a:prstGeom>
          <a:noFill/>
          <a:ln/>
        </p:spPr>
        <p:txBody>
          <a:bodyPr wrap="square" rtlCol="0" anchor="t"/>
          <a:lstStyle/>
          <a:p>
            <a:pPr algn="r" rtl="1"/>
            <a:r>
              <a:rPr lang="fa-IR" sz="2400" b="1" dirty="0">
                <a:solidFill>
                  <a:schemeClr val="accent1"/>
                </a:solidFill>
                <a:latin typeface="IRANSansWeb(FaNum)" panose="02040503050201020203" pitchFamily="18" charset="-78"/>
                <a:cs typeface="IRANSansWeb(FaNum)" panose="02040503050201020203" pitchFamily="18" charset="-78"/>
              </a:rPr>
              <a:t>تکنیک‌های الگوریتمی</a:t>
            </a:r>
          </a:p>
          <a:p>
            <a:pPr algn="r" rtl="1"/>
            <a:br>
              <a:rPr lang="fa-IR" sz="2000" dirty="0">
                <a:solidFill>
                  <a:schemeClr val="tx2"/>
                </a:solidFill>
              </a:rPr>
            </a:br>
            <a:r>
              <a:rPr lang="fa-IR" sz="2000" b="0" i="0" dirty="0">
                <a:solidFill>
                  <a:schemeClr val="tx2"/>
                </a:solidFill>
                <a:effectLst/>
                <a:latin typeface="IRANSansWeb(FaNum)" panose="02040503050201020203" pitchFamily="18" charset="-78"/>
                <a:cs typeface="IRANSansWeb(FaNum)" panose="02040503050201020203" pitchFamily="18" charset="-78"/>
              </a:rPr>
              <a:t>وزن‌دهی کلاس‌ها</a:t>
            </a:r>
          </a:p>
          <a:p>
            <a:pPr algn="r" rtl="1"/>
            <a:r>
              <a:rPr lang="fa-IR" sz="2000" b="0" i="0" dirty="0">
                <a:effectLst/>
                <a:latin typeface="IRANSansWeb(FaNum)" panose="02040503050201020203" pitchFamily="18" charset="-78"/>
                <a:cs typeface="IRANSansWeb(FaNum)" panose="02040503050201020203" pitchFamily="18" charset="-78"/>
              </a:rPr>
              <a:t>وزن بیشتری به کلاس‌های اقلیت در تابع هزینه مدل داده می‌شود تا مدل توجه بیشتری به این کلاس‌ها داشته باشد.</a:t>
            </a:r>
            <a:br>
              <a:rPr lang="fa-IR" sz="2000" dirty="0">
                <a:latin typeface="IRANSansWeb(FaNum)" panose="02040503050201020203" pitchFamily="18" charset="-78"/>
                <a:cs typeface="IRANSansWeb(FaNum)" panose="02040503050201020203" pitchFamily="18" charset="-78"/>
              </a:rPr>
            </a:br>
            <a:br>
              <a:rPr lang="fa-IR" sz="2000" dirty="0">
                <a:latin typeface="IRANSansWeb(FaNum)" panose="02040503050201020203" pitchFamily="18" charset="-78"/>
                <a:cs typeface="IRANSansWeb(FaNum)" panose="02040503050201020203" pitchFamily="18" charset="-78"/>
              </a:rPr>
            </a:br>
            <a:r>
              <a:rPr lang="fa-IR" sz="2000" b="0" i="0" dirty="0">
                <a:solidFill>
                  <a:schemeClr val="tx2"/>
                </a:solidFill>
                <a:effectLst/>
                <a:latin typeface="IRANSansWeb(FaNum)" panose="02040503050201020203" pitchFamily="18" charset="-78"/>
                <a:cs typeface="IRANSansWeb(FaNum)" panose="02040503050201020203" pitchFamily="18" charset="-78"/>
              </a:rPr>
              <a:t>استفاده از مدل‌های </a:t>
            </a:r>
            <a:r>
              <a:rPr lang="en-US" sz="2000" b="0" i="0" dirty="0">
                <a:solidFill>
                  <a:schemeClr val="tx2"/>
                </a:solidFill>
                <a:effectLst/>
                <a:latin typeface="IRANSansWeb(FaNum)" panose="02040503050201020203" pitchFamily="18" charset="-78"/>
                <a:cs typeface="IRANSansWeb(FaNum)" panose="02040503050201020203" pitchFamily="18" charset="-78"/>
              </a:rPr>
              <a:t>Ensemble </a:t>
            </a:r>
            <a:endParaRPr lang="fa-IR" sz="2000" b="0" i="0" dirty="0">
              <a:solidFill>
                <a:schemeClr val="tx2"/>
              </a:solidFill>
              <a:effectLst/>
              <a:latin typeface="IRANSansWeb(FaNum)" panose="02040503050201020203" pitchFamily="18" charset="-78"/>
              <a:cs typeface="IRANSansWeb(FaNum)" panose="02040503050201020203" pitchFamily="18" charset="-78"/>
            </a:endParaRPr>
          </a:p>
          <a:p>
            <a:pPr algn="r" rtl="1"/>
            <a:r>
              <a:rPr lang="fa-IR" sz="2000" b="0" i="0" dirty="0">
                <a:effectLst/>
                <a:latin typeface="IRANSansWeb(FaNum)" panose="02040503050201020203" pitchFamily="18" charset="-78"/>
                <a:cs typeface="IRANSansWeb(FaNum)" panose="02040503050201020203" pitchFamily="18" charset="-78"/>
              </a:rPr>
              <a:t>ترکیب چندین مدل مختلف می‌تواند به بهبود عملکرد در دیتاست‌های نامتوازن کمک کند. روش‌هایی مانند </a:t>
            </a:r>
            <a:r>
              <a:rPr lang="en-US" sz="2000" b="0" i="0" dirty="0">
                <a:effectLst/>
                <a:latin typeface="IRANSansWeb(FaNum)" panose="02040503050201020203" pitchFamily="18" charset="-78"/>
                <a:cs typeface="IRANSansWeb(FaNum)" panose="02040503050201020203" pitchFamily="18" charset="-78"/>
              </a:rPr>
              <a:t>Random Forest </a:t>
            </a:r>
            <a:r>
              <a:rPr lang="fa-IR" sz="2000" b="0" i="0" dirty="0">
                <a:effectLst/>
                <a:latin typeface="IRANSansWeb(FaNum)" panose="02040503050201020203" pitchFamily="18" charset="-78"/>
                <a:cs typeface="IRANSansWeb(FaNum)" panose="02040503050201020203" pitchFamily="18" charset="-78"/>
              </a:rPr>
              <a:t>یا </a:t>
            </a:r>
            <a:r>
              <a:rPr lang="en-US" sz="2000" b="0" i="0" dirty="0">
                <a:effectLst/>
                <a:latin typeface="IRANSansWeb(FaNum)" panose="02040503050201020203" pitchFamily="18" charset="-78"/>
                <a:cs typeface="IRANSansWeb(FaNum)" panose="02040503050201020203" pitchFamily="18" charset="-78"/>
              </a:rPr>
              <a:t>Boosting </a:t>
            </a:r>
            <a:r>
              <a:rPr lang="fa-IR" sz="2000" b="0" i="0" dirty="0">
                <a:effectLst/>
                <a:latin typeface="IRANSansWeb(FaNum)" panose="02040503050201020203" pitchFamily="18" charset="-78"/>
                <a:cs typeface="IRANSansWeb(FaNum)" panose="02040503050201020203" pitchFamily="18" charset="-78"/>
              </a:rPr>
              <a:t>می‌توانند موثر باشند.</a:t>
            </a:r>
            <a:br>
              <a:rPr lang="fa-IR" sz="2000" dirty="0">
                <a:latin typeface="IRANSansWeb(FaNum)" panose="02040503050201020203" pitchFamily="18" charset="-78"/>
                <a:cs typeface="IRANSansWeb(FaNum)" panose="02040503050201020203" pitchFamily="18" charset="-78"/>
              </a:rPr>
            </a:br>
            <a:br>
              <a:rPr lang="fa-IR" sz="2000" dirty="0">
                <a:solidFill>
                  <a:schemeClr val="tx2"/>
                </a:solidFill>
                <a:latin typeface="IRANSansWeb(FaNum)" panose="02040503050201020203" pitchFamily="18" charset="-78"/>
                <a:cs typeface="IRANSansWeb(FaNum)" panose="02040503050201020203" pitchFamily="18" charset="-78"/>
              </a:rPr>
            </a:br>
            <a:endParaRPr lang="en-US" sz="2000" dirty="0">
              <a:solidFill>
                <a:schemeClr val="tx2"/>
              </a:solidFill>
              <a:latin typeface="IRANSansWeb(FaNum)" panose="02040503050201020203" pitchFamily="18" charset="-78"/>
              <a:cs typeface="IRANSansWeb(FaNum)" panose="02040503050201020203" pitchFamily="18" charset="-78"/>
            </a:endParaRPr>
          </a:p>
          <a:p>
            <a:pPr algn="r" rtl="1"/>
            <a:endParaRPr lang="en-US" sz="2000" b="0" i="0" dirty="0">
              <a:solidFill>
                <a:schemeClr val="tx2"/>
              </a:solidFill>
              <a:effectLst/>
              <a:latin typeface="IRANSansWeb(FaNum)" panose="02040503050201020203" pitchFamily="18" charset="-78"/>
              <a:cs typeface="IRANSansWeb(FaNum)" panose="02040503050201020203" pitchFamily="18" charset="-78"/>
            </a:endParaRPr>
          </a:p>
          <a:p>
            <a:pPr algn="r" rtl="1"/>
            <a:endParaRPr lang="en-US" sz="2000" dirty="0">
              <a:solidFill>
                <a:schemeClr val="tx2"/>
              </a:solidFill>
              <a:latin typeface="IRANSansWeb(FaNum)" panose="02040503050201020203" pitchFamily="18" charset="-78"/>
              <a:cs typeface="IRANSansWeb(FaNum)" panose="02040503050201020203" pitchFamily="18" charset="-78"/>
            </a:endParaRPr>
          </a:p>
          <a:p>
            <a:pPr algn="r" rtl="1"/>
            <a:endParaRPr lang="en-US" sz="2000" b="0" i="0" dirty="0">
              <a:solidFill>
                <a:schemeClr val="tx2"/>
              </a:solidFill>
              <a:effectLst/>
              <a:latin typeface="IRANSansWeb(FaNum)" panose="02040503050201020203" pitchFamily="18" charset="-78"/>
              <a:cs typeface="IRANSansWeb(FaNum)" panose="02040503050201020203" pitchFamily="18" charset="-78"/>
            </a:endParaRPr>
          </a:p>
          <a:p>
            <a:pPr algn="r" rtl="1"/>
            <a:endParaRPr lang="en-US" sz="2000" dirty="0">
              <a:solidFill>
                <a:schemeClr val="tx2"/>
              </a:solidFill>
              <a:latin typeface="IRANSansWeb(FaNum)" panose="02040503050201020203" pitchFamily="18" charset="-78"/>
              <a:cs typeface="IRANSansWeb(FaNum)" panose="02040503050201020203" pitchFamily="18" charset="-78"/>
            </a:endParaRPr>
          </a:p>
          <a:p>
            <a:pPr algn="r" rtl="1"/>
            <a:endParaRPr lang="en-US" sz="2000" b="0" i="0" dirty="0">
              <a:solidFill>
                <a:schemeClr val="tx2"/>
              </a:solidFill>
              <a:effectLst/>
              <a:latin typeface="IRANSansWeb(FaNum)" panose="02040503050201020203" pitchFamily="18" charset="-78"/>
              <a:cs typeface="IRANSansWeb(FaNum)" panose="02040503050201020203" pitchFamily="18" charset="-78"/>
            </a:endParaRPr>
          </a:p>
          <a:p>
            <a:pPr algn="r" rtl="1"/>
            <a:endParaRPr lang="en-US" sz="2000" dirty="0">
              <a:solidFill>
                <a:schemeClr val="tx2"/>
              </a:solidFill>
              <a:latin typeface="IRANSansWeb(FaNum)" panose="02040503050201020203" pitchFamily="18" charset="-78"/>
              <a:cs typeface="IRANSansWeb(FaNum)" panose="02040503050201020203" pitchFamily="18" charset="-78"/>
            </a:endParaRPr>
          </a:p>
          <a:p>
            <a:pPr algn="r" rtl="1"/>
            <a:r>
              <a:rPr lang="fa-IR" sz="2000" b="0" i="0" dirty="0">
                <a:solidFill>
                  <a:schemeClr val="tx2"/>
                </a:solidFill>
                <a:effectLst/>
                <a:latin typeface="IRANSansWeb(FaNum)" panose="02040503050201020203" pitchFamily="18" charset="-78"/>
                <a:cs typeface="IRANSansWeb(FaNum)" panose="02040503050201020203" pitchFamily="18" charset="-78"/>
              </a:rPr>
              <a:t>استفاده از روش‌های یادگیری انتقالی-</a:t>
            </a:r>
            <a:r>
              <a:rPr lang="en-US" sz="2000" b="0" i="0" dirty="0">
                <a:solidFill>
                  <a:schemeClr val="tx2"/>
                </a:solidFill>
                <a:effectLst/>
                <a:latin typeface="IRANSansWeb(FaNum)" panose="02040503050201020203" pitchFamily="18" charset="-78"/>
                <a:cs typeface="IRANSansWeb(FaNum)" panose="02040503050201020203" pitchFamily="18" charset="-78"/>
              </a:rPr>
              <a:t>Transfer Learning</a:t>
            </a:r>
            <a:endParaRPr lang="fa-IR" sz="2000" b="0" i="0" dirty="0">
              <a:solidFill>
                <a:schemeClr val="tx2"/>
              </a:solidFill>
              <a:effectLst/>
              <a:latin typeface="IRANSansWeb(FaNum)" panose="02040503050201020203" pitchFamily="18" charset="-78"/>
              <a:cs typeface="IRANSansWeb(FaNum)" panose="02040503050201020203" pitchFamily="18" charset="-78"/>
            </a:endParaRPr>
          </a:p>
          <a:p>
            <a:pPr algn="r" rtl="1"/>
            <a:r>
              <a:rPr lang="fa-IR" sz="2000" b="0" i="0" dirty="0">
                <a:effectLst/>
                <a:latin typeface="IRANSansWeb(FaNum)" panose="02040503050201020203" pitchFamily="18" charset="-78"/>
                <a:cs typeface="IRANSansWeb(FaNum)" panose="02040503050201020203" pitchFamily="18" charset="-78"/>
              </a:rPr>
              <a:t>مدل‌های از پیش آموزش دیده بر روی دیتاست‌های بزرگ و متوازن می‌توانند به بهبود عملکرد در دیتاست‌های کوچک و </a:t>
            </a:r>
            <a:r>
              <a:rPr lang="fa-IR" sz="2000" dirty="0">
                <a:latin typeface="IRANSansWeb(FaNum)" panose="02040503050201020203" pitchFamily="18" charset="-78"/>
                <a:cs typeface="IRANSansWeb(FaNum)" panose="02040503050201020203" pitchFamily="18" charset="-78"/>
              </a:rPr>
              <a:t>نامتوازن</a:t>
            </a:r>
            <a:r>
              <a:rPr lang="fa-IR" sz="2000" b="0" i="0" dirty="0">
                <a:effectLst/>
                <a:latin typeface="IRANSansWeb(FaNum)" panose="02040503050201020203" pitchFamily="18" charset="-78"/>
                <a:cs typeface="IRANSansWeb(FaNum)" panose="02040503050201020203" pitchFamily="18" charset="-78"/>
              </a:rPr>
              <a:t> کمک کنند.</a:t>
            </a:r>
            <a:br>
              <a:rPr lang="fa-IR" sz="2000" dirty="0">
                <a:latin typeface="IRANSansWeb(FaNum)" panose="02040503050201020203" pitchFamily="18" charset="-78"/>
                <a:cs typeface="IRANSansWeb(FaNum)" panose="02040503050201020203" pitchFamily="18" charset="-78"/>
              </a:rPr>
            </a:br>
            <a:endParaRPr lang="fa-IR" sz="2000" dirty="0">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86EA13B-A7CF-45B1-A4ED-DE61B916CACB}"/>
              </a:ext>
            </a:extLst>
          </p:cNvPr>
          <p:cNvPicPr>
            <a:picLocks noChangeAspect="1"/>
          </p:cNvPicPr>
          <p:nvPr/>
        </p:nvPicPr>
        <p:blipFill>
          <a:blip r:embed="rId3"/>
          <a:stretch>
            <a:fillRect/>
          </a:stretch>
        </p:blipFill>
        <p:spPr>
          <a:xfrm>
            <a:off x="1292610" y="3817972"/>
            <a:ext cx="3840861" cy="2345761"/>
          </a:xfrm>
          <a:prstGeom prst="rect">
            <a:avLst/>
          </a:prstGeom>
        </p:spPr>
      </p:pic>
      <p:pic>
        <p:nvPicPr>
          <p:cNvPr id="14" name="Picture 13">
            <a:extLst>
              <a:ext uri="{FF2B5EF4-FFF2-40B4-BE49-F238E27FC236}">
                <a16:creationId xmlns:a16="http://schemas.microsoft.com/office/drawing/2014/main" id="{5B3D868B-00F4-4061-A77F-E9E791C5FA80}"/>
              </a:ext>
            </a:extLst>
          </p:cNvPr>
          <p:cNvPicPr>
            <a:picLocks noChangeAspect="1"/>
          </p:cNvPicPr>
          <p:nvPr/>
        </p:nvPicPr>
        <p:blipFill>
          <a:blip r:embed="rId4"/>
          <a:stretch>
            <a:fillRect/>
          </a:stretch>
        </p:blipFill>
        <p:spPr>
          <a:xfrm>
            <a:off x="5266333" y="3817972"/>
            <a:ext cx="3756703" cy="2345762"/>
          </a:xfrm>
          <a:prstGeom prst="rect">
            <a:avLst/>
          </a:prstGeom>
        </p:spPr>
      </p:pic>
    </p:spTree>
    <p:extLst>
      <p:ext uri="{BB962C8B-B14F-4D97-AF65-F5344CB8AC3E}">
        <p14:creationId xmlns:p14="http://schemas.microsoft.com/office/powerpoint/2010/main" val="1832772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959</Words>
  <Application>Microsoft Office PowerPoint</Application>
  <PresentationFormat>Custom</PresentationFormat>
  <Paragraphs>164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IRANSansWeb(FaNum)</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108</cp:revision>
  <dcterms:created xsi:type="dcterms:W3CDTF">2024-06-19T13:09:18Z</dcterms:created>
  <dcterms:modified xsi:type="dcterms:W3CDTF">2024-07-08T08:48:38Z</dcterms:modified>
</cp:coreProperties>
</file>