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5"/>
  </p:notesMasterIdLst>
  <p:sldIdLst>
    <p:sldId id="366" r:id="rId2"/>
    <p:sldId id="256" r:id="rId3"/>
    <p:sldId id="318" r:id="rId4"/>
    <p:sldId id="348" r:id="rId5"/>
    <p:sldId id="355" r:id="rId6"/>
    <p:sldId id="349" r:id="rId7"/>
    <p:sldId id="356" r:id="rId8"/>
    <p:sldId id="368" r:id="rId9"/>
    <p:sldId id="357" r:id="rId10"/>
    <p:sldId id="369" r:id="rId11"/>
    <p:sldId id="350" r:id="rId12"/>
    <p:sldId id="358" r:id="rId13"/>
    <p:sldId id="359" r:id="rId14"/>
    <p:sldId id="370" r:id="rId15"/>
    <p:sldId id="351" r:id="rId16"/>
    <p:sldId id="360" r:id="rId17"/>
    <p:sldId id="361" r:id="rId18"/>
    <p:sldId id="362" r:id="rId19"/>
    <p:sldId id="371" r:id="rId20"/>
    <p:sldId id="352" r:id="rId21"/>
    <p:sldId id="372" r:id="rId22"/>
    <p:sldId id="363" r:id="rId23"/>
    <p:sldId id="373" r:id="rId24"/>
    <p:sldId id="364" r:id="rId25"/>
    <p:sldId id="374" r:id="rId26"/>
    <p:sldId id="375" r:id="rId27"/>
    <p:sldId id="365" r:id="rId28"/>
    <p:sldId id="353" r:id="rId29"/>
    <p:sldId id="376" r:id="rId30"/>
    <p:sldId id="354" r:id="rId31"/>
    <p:sldId id="377" r:id="rId32"/>
    <p:sldId id="378" r:id="rId33"/>
    <p:sldId id="367" r:id="rId34"/>
  </p:sldIdLst>
  <p:sldSz cx="14630400" cy="8229600"/>
  <p:notesSz cx="8229600" cy="14630400"/>
  <p:embeddedFontLst>
    <p:embeddedFont>
      <p:font typeface="Calibri" panose="020F0502020204030204" pitchFamily="34" charset="0"/>
      <p:regular r:id="rId36"/>
      <p:bold r:id="rId37"/>
      <p:italic r:id="rId38"/>
      <p:boldItalic r:id="rId39"/>
    </p:embeddedFont>
    <p:embeddedFont>
      <p:font typeface="IRANSansWeb(FaNum)" panose="02040503050201020203" pitchFamily="18" charset="-78"/>
      <p:regular r:id="rId40"/>
    </p:embeddedFont>
    <p:embeddedFont>
      <p:font typeface="Open Sans" panose="020B0606030504020204" pitchFamily="34" charset="0"/>
      <p:regular r:id="rId41"/>
      <p:bold r:id="rId42"/>
      <p:italic r:id="rId43"/>
      <p:boldItalic r:id="rId44"/>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737" autoAdjust="0"/>
  </p:normalViewPr>
  <p:slideViewPr>
    <p:cSldViewPr snapToGrid="0" snapToObjects="1">
      <p:cViewPr varScale="1">
        <p:scale>
          <a:sx n="53" d="100"/>
          <a:sy n="53" d="100"/>
        </p:scale>
        <p:origin x="9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64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75216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674935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86759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11645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723080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958070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4122960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3372743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299727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13160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328899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2943201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4264637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799166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769470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2184135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3132967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62024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60611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456857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293726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29161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18880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01183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90415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40212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92704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33567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212B22-7778-400C-BD7E-4F45C833D8D3}"/>
              </a:ext>
            </a:extLst>
          </p:cNvPr>
          <p:cNvPicPr>
            <a:picLocks noChangeAspect="1"/>
          </p:cNvPicPr>
          <p:nvPr/>
        </p:nvPicPr>
        <p:blipFill>
          <a:blip r:embed="rId2"/>
          <a:stretch>
            <a:fillRect/>
          </a:stretch>
        </p:blipFill>
        <p:spPr>
          <a:xfrm>
            <a:off x="0" y="0"/>
            <a:ext cx="14642049" cy="8229600"/>
          </a:xfrm>
          <a:prstGeom prst="rect">
            <a:avLst/>
          </a:prstGeom>
        </p:spPr>
      </p:pic>
    </p:spTree>
    <p:extLst>
      <p:ext uri="{BB962C8B-B14F-4D97-AF65-F5344CB8AC3E}">
        <p14:creationId xmlns:p14="http://schemas.microsoft.com/office/powerpoint/2010/main" val="159079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64245"/>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Optimizers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(بهینه سازها)</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129652" y="1497179"/>
            <a:ext cx="12371096" cy="2308324"/>
          </a:xfrm>
          <a:prstGeom prst="rect">
            <a:avLst/>
          </a:prstGeom>
          <a:noFill/>
        </p:spPr>
        <p:txBody>
          <a:bodyPr wrap="square" rtlCol="0">
            <a:spAutoFit/>
          </a:bodyPr>
          <a:lstStyle/>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marL="342900" indent="-342900" algn="just" rtl="1">
              <a:buFont typeface="Arial" panose="020B0604020202020204" pitchFamily="34" charset="0"/>
              <a:buChar char="•"/>
            </a:pPr>
            <a:r>
              <a:rPr lang="en-US" sz="2400" b="1" i="0" dirty="0" err="1">
                <a:solidFill>
                  <a:srgbClr val="FF0000"/>
                </a:solidFill>
                <a:effectLst/>
                <a:latin typeface="IRANSansWeb(FaNum)" panose="02040503050201020203" pitchFamily="18" charset="-78"/>
                <a:cs typeface="IRANSansWeb(FaNum)" panose="02040503050201020203" pitchFamily="18" charset="-78"/>
              </a:rPr>
              <a:t>AdamAdagrad</a:t>
            </a:r>
            <a:r>
              <a:rPr lang="en-US" sz="2400" b="1" i="0" dirty="0">
                <a:solidFill>
                  <a:srgbClr val="FF0000"/>
                </a:solidFill>
                <a:effectLst/>
                <a:latin typeface="IRANSansWeb(FaNum)" panose="02040503050201020203" pitchFamily="18" charset="-78"/>
                <a:cs typeface="IRANSansWeb(FaNum)" panose="02040503050201020203" pitchFamily="18" charset="-78"/>
              </a:rPr>
              <a:t> (Adaptive Gradient Algorithm)</a:t>
            </a: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i="0" dirty="0" err="1">
                <a:solidFill>
                  <a:schemeClr val="tx1">
                    <a:lumMod val="95000"/>
                    <a:lumOff val="5000"/>
                  </a:schemeClr>
                </a:solidFill>
                <a:effectLst/>
                <a:latin typeface="IRANSansWeb(FaNum)" panose="02040503050201020203" pitchFamily="18" charset="-78"/>
                <a:cs typeface="IRANSansWeb(FaNum)" panose="02040503050201020203" pitchFamily="18" charset="-78"/>
              </a:rPr>
              <a:t>Adagrad</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یک الگوریتم بهینه‌سازی است که نرخ یادگیری را برای هر پارامتر به صورت تطبیقی تنظیم می‌کند. این روش از جمع کل مربع‌های گرادیان استفاده می‌کند تا به‌روزرسانی‌های متغیر در جهت‌های مختلف را انجام دهد. </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مزیت: نرخ یادگیری خودکار و بهبود همگرایی در مسائل کم‌سابقه.</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عیب: کاهش بیش از حد نرخ یادگیری در مسائل بزرگ‌مقیاس.</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2" name="Picture 11">
            <a:extLst>
              <a:ext uri="{FF2B5EF4-FFF2-40B4-BE49-F238E27FC236}">
                <a16:creationId xmlns:a16="http://schemas.microsoft.com/office/drawing/2014/main" id="{5C1FCB06-CADA-4FFC-8D04-5582E8968C39}"/>
              </a:ext>
            </a:extLst>
          </p:cNvPr>
          <p:cNvPicPr>
            <a:picLocks noChangeAspect="1"/>
          </p:cNvPicPr>
          <p:nvPr/>
        </p:nvPicPr>
        <p:blipFill>
          <a:blip r:embed="rId4"/>
          <a:stretch>
            <a:fillRect/>
          </a:stretch>
        </p:blipFill>
        <p:spPr>
          <a:xfrm>
            <a:off x="9062466" y="4656565"/>
            <a:ext cx="2868740" cy="1924299"/>
          </a:xfrm>
          <a:prstGeom prst="rect">
            <a:avLst/>
          </a:prstGeom>
        </p:spPr>
      </p:pic>
      <p:pic>
        <p:nvPicPr>
          <p:cNvPr id="10" name="Picture 9">
            <a:extLst>
              <a:ext uri="{FF2B5EF4-FFF2-40B4-BE49-F238E27FC236}">
                <a16:creationId xmlns:a16="http://schemas.microsoft.com/office/drawing/2014/main" id="{F5FFBFF0-1529-4DE7-A136-6B30410CFC0C}"/>
              </a:ext>
            </a:extLst>
          </p:cNvPr>
          <p:cNvPicPr>
            <a:picLocks noChangeAspect="1"/>
          </p:cNvPicPr>
          <p:nvPr/>
        </p:nvPicPr>
        <p:blipFill>
          <a:blip r:embed="rId5"/>
          <a:stretch>
            <a:fillRect/>
          </a:stretch>
        </p:blipFill>
        <p:spPr>
          <a:xfrm>
            <a:off x="2647378" y="4022809"/>
            <a:ext cx="4483990" cy="3419355"/>
          </a:xfrm>
          <a:prstGeom prst="rect">
            <a:avLst/>
          </a:prstGeom>
        </p:spPr>
      </p:pic>
    </p:spTree>
    <p:extLst>
      <p:ext uri="{BB962C8B-B14F-4D97-AF65-F5344CB8AC3E}">
        <p14:creationId xmlns:p14="http://schemas.microsoft.com/office/powerpoint/2010/main" val="3494250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41049"/>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Activation Functions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(توابع فعالسازی)</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428750" y="1232050"/>
            <a:ext cx="11909917" cy="5078313"/>
          </a:xfrm>
          <a:prstGeom prst="rect">
            <a:avLst/>
          </a:prstGeom>
          <a:noFill/>
        </p:spPr>
        <p:txBody>
          <a:bodyPr wrap="square" rtlCol="0">
            <a:spAutoFit/>
          </a:bodyPr>
          <a:lstStyle/>
          <a:p>
            <a:pPr algn="just" rtl="1"/>
            <a:endParaRPr lang="fa-IR"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توابع فعال‌سازی در شبکه‌های عصبی، سیگنال‌های ورودی را به سیگنال‌های خروجی تبدیل می‌کنند و به شبکه اجازه می‌دهند تا روابط پیچیده و غیرخطی را یاد بگیرد. در ادامه به برخی از توابع فعال‌سازی رایج و کاربردهای آن‌ها می‌پردازیم:</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v"/>
            </a:pPr>
            <a:r>
              <a:rPr lang="en-US" sz="2400" b="1" dirty="0">
                <a:solidFill>
                  <a:srgbClr val="FF0000"/>
                </a:solidFill>
                <a:latin typeface="IRANSansWeb(FaNum)" panose="02040503050201020203" pitchFamily="18" charset="-78"/>
                <a:cs typeface="IRANSansWeb(FaNum)" panose="02040503050201020203" pitchFamily="18" charset="-78"/>
              </a:rPr>
              <a:t> </a:t>
            </a:r>
            <a:r>
              <a:rPr lang="en-US" sz="2400" b="1" dirty="0" err="1">
                <a:solidFill>
                  <a:srgbClr val="FF0000"/>
                </a:solidFill>
                <a:latin typeface="IRANSansWeb(FaNum)" panose="02040503050201020203" pitchFamily="18" charset="-78"/>
                <a:cs typeface="IRANSansWeb(FaNum)" panose="02040503050201020203" pitchFamily="18" charset="-78"/>
              </a:rPr>
              <a:t>ReLU</a:t>
            </a:r>
            <a:r>
              <a:rPr lang="en-US" sz="2400" b="1" dirty="0">
                <a:solidFill>
                  <a:srgbClr val="FF0000"/>
                </a:solidFill>
                <a:latin typeface="IRANSansWeb(FaNum)" panose="02040503050201020203" pitchFamily="18" charset="-78"/>
                <a:cs typeface="IRANSansWeb(FaNum)" panose="02040503050201020203" pitchFamily="18" charset="-78"/>
              </a:rPr>
              <a:t> (Rectified Linear Unit)</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تابع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err="1">
                <a:solidFill>
                  <a:schemeClr val="tx1">
                    <a:lumMod val="95000"/>
                    <a:lumOff val="5000"/>
                  </a:schemeClr>
                </a:solidFill>
                <a:latin typeface="IRANSansWeb(FaNum)" panose="02040503050201020203" pitchFamily="18" charset="-78"/>
                <a:cs typeface="IRANSansWeb(FaNum)" panose="02040503050201020203" pitchFamily="18" charset="-78"/>
              </a:rPr>
              <a:t>ReLU</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سیگنال‌های منفی را به صفر تبدیل کرده و سیگنال‌های مثبت را بدون تغییر عبور می‌دهد. به دلیل سادگی و کارایی بالا، به‌ویژه در شبکه‌های عصبی عمیق، بسیار محبوب است.</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ساده و سریع: به دلیل محاسبات ساده، سرعت اجرای بالایی دارد.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:Sparse Activation</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باعث فعال‌سازی کم نورون‌ها در هر لایه می‌شود که باعث کاهش محاسبات و کاهش حافظه مصرفی می‌شود.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مناسب برای عمق شبکه‌های بزرگ: در مدل‌های عمیق‌تر به خوبی کار می‌کند زیرا به مسئله محو شدن گرادیان‌ها کمک می‌کند.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معایب:</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مشکل "</a:t>
            </a:r>
            <a:r>
              <a:rPr lang="en-US" sz="2000" dirty="0" err="1">
                <a:solidFill>
                  <a:schemeClr val="tx1">
                    <a:lumMod val="95000"/>
                    <a:lumOff val="5000"/>
                  </a:schemeClr>
                </a:solidFill>
                <a:latin typeface="IRANSansWeb(FaNum)" panose="02040503050201020203" pitchFamily="18" charset="-78"/>
                <a:cs typeface="IRANSansWeb(FaNum)" panose="02040503050201020203" pitchFamily="18" charset="-78"/>
              </a:rPr>
              <a:t>ReLU</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مرده": در صورتی که وزن‌ها یا گرادیان‌ها منفی شوند، برخی از نورون‌ها ممکن است هیچ‌وقت فعال نشوند.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کاربرد:به‌طور گسترده در لایه‌های مخفی شبکه‌های عصبی به‌خصوص در شبکه‌های عمیق مانند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CNN</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ها استفاده می‌شود.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49A1CDC1-92A0-44BA-B440-C8E46912A7EF}"/>
              </a:ext>
            </a:extLst>
          </p:cNvPr>
          <p:cNvPicPr>
            <a:picLocks noChangeAspect="1"/>
          </p:cNvPicPr>
          <p:nvPr/>
        </p:nvPicPr>
        <p:blipFill>
          <a:blip r:embed="rId4"/>
          <a:stretch>
            <a:fillRect/>
          </a:stretch>
        </p:blipFill>
        <p:spPr>
          <a:xfrm>
            <a:off x="9200131" y="6591014"/>
            <a:ext cx="1905000" cy="571500"/>
          </a:xfrm>
          <a:prstGeom prst="rect">
            <a:avLst/>
          </a:prstGeom>
        </p:spPr>
      </p:pic>
      <p:pic>
        <p:nvPicPr>
          <p:cNvPr id="10" name="Picture 9">
            <a:extLst>
              <a:ext uri="{FF2B5EF4-FFF2-40B4-BE49-F238E27FC236}">
                <a16:creationId xmlns:a16="http://schemas.microsoft.com/office/drawing/2014/main" id="{8980C2A2-110B-49A8-B61C-63F92EE90EE0}"/>
              </a:ext>
            </a:extLst>
          </p:cNvPr>
          <p:cNvPicPr>
            <a:picLocks noChangeAspect="1"/>
          </p:cNvPicPr>
          <p:nvPr/>
        </p:nvPicPr>
        <p:blipFill>
          <a:blip r:embed="rId5"/>
          <a:stretch>
            <a:fillRect/>
          </a:stretch>
        </p:blipFill>
        <p:spPr>
          <a:xfrm>
            <a:off x="3143250" y="6166654"/>
            <a:ext cx="3905250" cy="1864808"/>
          </a:xfrm>
          <a:prstGeom prst="rect">
            <a:avLst/>
          </a:prstGeom>
        </p:spPr>
      </p:pic>
    </p:spTree>
    <p:extLst>
      <p:ext uri="{BB962C8B-B14F-4D97-AF65-F5344CB8AC3E}">
        <p14:creationId xmlns:p14="http://schemas.microsoft.com/office/powerpoint/2010/main" val="419620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681141" y="383828"/>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Activation Functions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(توابع فعالسازی)</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07381"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658170" y="1232050"/>
            <a:ext cx="11680497" cy="3231654"/>
          </a:xfrm>
          <a:prstGeom prst="rect">
            <a:avLst/>
          </a:prstGeom>
          <a:noFill/>
        </p:spPr>
        <p:txBody>
          <a:bodyPr wrap="square" rtlCol="0">
            <a:spAutoFit/>
          </a:bodyPr>
          <a:lstStyle/>
          <a:p>
            <a:pPr algn="just" rtl="1"/>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v"/>
            </a:pPr>
            <a:r>
              <a:rPr lang="en-US" sz="2400" b="1" dirty="0">
                <a:solidFill>
                  <a:srgbClr val="FF0000"/>
                </a:solidFill>
                <a:latin typeface="IRANSansWeb(FaNum)" panose="02040503050201020203" pitchFamily="18" charset="-78"/>
                <a:cs typeface="IRANSansWeb(FaNum)" panose="02040503050201020203" pitchFamily="18" charset="-78"/>
              </a:rPr>
              <a:t> Sigmoid</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تابع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Sigmoid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یک تابع غیرخطی است که خروجی را بین 0 و 1 محدود می‌کند و به‌طور عمده در لایه‌های خروجی مسائل کلاسیفیکیشن باینری استفاده می‌شود.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Courier New" panose="02070309020205020404" pitchFamily="49" charset="0"/>
              <a:buChar char="o"/>
            </a:pP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ویژگی‌ها:</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خروجی محدود: خروجی‌ها بین 0 و 1 هستند که برای تفسیر به‌عنوان احتمال مناسب است.</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مشکل محو شدن گرادیان: در ورودی‌های بزرگ یا کوچک گرادیان به صفر نزدیک می‌شود، که می‌تواند فرآیند آموزش را کند کند.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کاربرد:مناسب برای لایه‌های خروجی در مسائل کلاسیفیکیشن باینری یا محاسبه احتمال</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0" name="Picture 9">
            <a:extLst>
              <a:ext uri="{FF2B5EF4-FFF2-40B4-BE49-F238E27FC236}">
                <a16:creationId xmlns:a16="http://schemas.microsoft.com/office/drawing/2014/main" id="{CF4426DB-09D0-434C-B108-373CED9B0AC2}"/>
              </a:ext>
            </a:extLst>
          </p:cNvPr>
          <p:cNvPicPr>
            <a:picLocks noChangeAspect="1"/>
          </p:cNvPicPr>
          <p:nvPr/>
        </p:nvPicPr>
        <p:blipFill>
          <a:blip r:embed="rId4"/>
          <a:stretch>
            <a:fillRect/>
          </a:stretch>
        </p:blipFill>
        <p:spPr>
          <a:xfrm>
            <a:off x="9442767" y="5602365"/>
            <a:ext cx="1619250" cy="742950"/>
          </a:xfrm>
          <a:prstGeom prst="rect">
            <a:avLst/>
          </a:prstGeom>
        </p:spPr>
      </p:pic>
      <p:pic>
        <p:nvPicPr>
          <p:cNvPr id="12" name="Picture 11">
            <a:extLst>
              <a:ext uri="{FF2B5EF4-FFF2-40B4-BE49-F238E27FC236}">
                <a16:creationId xmlns:a16="http://schemas.microsoft.com/office/drawing/2014/main" id="{2BBEADCD-9AAB-4532-888C-57B0BC61CDAA}"/>
              </a:ext>
            </a:extLst>
          </p:cNvPr>
          <p:cNvPicPr>
            <a:picLocks noChangeAspect="1"/>
          </p:cNvPicPr>
          <p:nvPr/>
        </p:nvPicPr>
        <p:blipFill>
          <a:blip r:embed="rId5"/>
          <a:stretch>
            <a:fillRect/>
          </a:stretch>
        </p:blipFill>
        <p:spPr>
          <a:xfrm>
            <a:off x="3561355" y="4658346"/>
            <a:ext cx="3937063" cy="2630988"/>
          </a:xfrm>
          <a:prstGeom prst="rect">
            <a:avLst/>
          </a:prstGeom>
        </p:spPr>
      </p:pic>
    </p:spTree>
    <p:extLst>
      <p:ext uri="{BB962C8B-B14F-4D97-AF65-F5344CB8AC3E}">
        <p14:creationId xmlns:p14="http://schemas.microsoft.com/office/powerpoint/2010/main" val="2391813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681141" y="250167"/>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Activation Functions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(توابع فعالسازی)</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07381" y="1057016"/>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658170" y="1232050"/>
            <a:ext cx="11680497" cy="3539430"/>
          </a:xfrm>
          <a:prstGeom prst="rect">
            <a:avLst/>
          </a:prstGeom>
          <a:noFill/>
        </p:spPr>
        <p:txBody>
          <a:bodyPr wrap="square" rtlCol="0">
            <a:spAutoFit/>
          </a:bodyPr>
          <a:lstStyle/>
          <a:p>
            <a:pPr algn="just" rtl="1"/>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v"/>
            </a:pPr>
            <a:r>
              <a:rPr lang="en-US" sz="2400" b="1" dirty="0">
                <a:solidFill>
                  <a:srgbClr val="FF0000"/>
                </a:solidFill>
                <a:latin typeface="IRANSansWeb(FaNum)" panose="02040503050201020203" pitchFamily="18" charset="-78"/>
                <a:cs typeface="IRANSansWeb(FaNum)" panose="02040503050201020203" pitchFamily="18" charset="-78"/>
              </a:rPr>
              <a:t>Tanh (Hyperbolic Tangent)</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تابع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Tanh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خروجی را بین -1 و 1 محدود می‌کند و یک نسخه مقیاس‌یافته از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Sigmoid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است که می‌تواند اطلاعات بیشتری را از طریق شبکه منتقل کند.</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خروجی‌های محدود: خروجی‌ها بین -1 و 1 هستند که باعث می‌شود سیگنال‌های مرکزی در شبکه انتقال پیدا کنند.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محوشدگی کمتر: نسبت به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Sigmoid،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کمتر مستعد محو شدن گرادیان است.</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کاربرد:معمولاً در لایه‌های مخفی استفاده می‌شود، به خصوص در شبکه‌های بازگشتی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RNN</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ها).</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6E95B48F-E548-455E-9DF1-AD4C030500ED}"/>
              </a:ext>
            </a:extLst>
          </p:cNvPr>
          <p:cNvPicPr>
            <a:picLocks noChangeAspect="1"/>
          </p:cNvPicPr>
          <p:nvPr/>
        </p:nvPicPr>
        <p:blipFill>
          <a:blip r:embed="rId4"/>
          <a:stretch>
            <a:fillRect/>
          </a:stretch>
        </p:blipFill>
        <p:spPr>
          <a:xfrm>
            <a:off x="8983613" y="5105209"/>
            <a:ext cx="2372003" cy="1101287"/>
          </a:xfrm>
          <a:prstGeom prst="rect">
            <a:avLst/>
          </a:prstGeom>
        </p:spPr>
      </p:pic>
      <p:pic>
        <p:nvPicPr>
          <p:cNvPr id="10" name="Picture 9">
            <a:extLst>
              <a:ext uri="{FF2B5EF4-FFF2-40B4-BE49-F238E27FC236}">
                <a16:creationId xmlns:a16="http://schemas.microsoft.com/office/drawing/2014/main" id="{C659ABE7-FABE-4315-BA3E-67A447988FD6}"/>
              </a:ext>
            </a:extLst>
          </p:cNvPr>
          <p:cNvPicPr>
            <a:picLocks noChangeAspect="1"/>
          </p:cNvPicPr>
          <p:nvPr/>
        </p:nvPicPr>
        <p:blipFill>
          <a:blip r:embed="rId5"/>
          <a:stretch>
            <a:fillRect/>
          </a:stretch>
        </p:blipFill>
        <p:spPr>
          <a:xfrm>
            <a:off x="2492994" y="4362920"/>
            <a:ext cx="5013817" cy="2585867"/>
          </a:xfrm>
          <a:prstGeom prst="rect">
            <a:avLst/>
          </a:prstGeom>
        </p:spPr>
      </p:pic>
    </p:spTree>
    <p:extLst>
      <p:ext uri="{BB962C8B-B14F-4D97-AF65-F5344CB8AC3E}">
        <p14:creationId xmlns:p14="http://schemas.microsoft.com/office/powerpoint/2010/main" val="2017208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681141" y="250167"/>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Activation Functions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(توابع فعالسازی)</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07381" y="1057016"/>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658170" y="1232050"/>
            <a:ext cx="11680497" cy="3231654"/>
          </a:xfrm>
          <a:prstGeom prst="rect">
            <a:avLst/>
          </a:prstGeom>
          <a:noFill/>
        </p:spPr>
        <p:txBody>
          <a:bodyPr wrap="square" rtlCol="0">
            <a:spAutoFit/>
          </a:bodyPr>
          <a:lstStyle/>
          <a:p>
            <a:pPr algn="just" rtl="1"/>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v"/>
            </a:pPr>
            <a:r>
              <a:rPr lang="en-US" sz="2400" b="1" dirty="0">
                <a:solidFill>
                  <a:srgbClr val="FF0000"/>
                </a:solidFill>
                <a:latin typeface="IRANSansWeb(FaNum)" panose="02040503050201020203" pitchFamily="18" charset="-78"/>
                <a:cs typeface="IRANSansWeb(FaNum)" panose="02040503050201020203" pitchFamily="18" charset="-78"/>
              </a:rPr>
              <a:t> </a:t>
            </a:r>
            <a:r>
              <a:rPr lang="en-US" sz="2400" b="1" dirty="0" err="1">
                <a:solidFill>
                  <a:srgbClr val="FF0000"/>
                </a:solidFill>
                <a:latin typeface="IRANSansWeb(FaNum)" panose="02040503050201020203" pitchFamily="18" charset="-78"/>
                <a:cs typeface="IRANSansWeb(FaNum)" panose="02040503050201020203" pitchFamily="18" charset="-78"/>
              </a:rPr>
              <a:t>Softmax</a:t>
            </a:r>
            <a:endParaRPr lang="en-US" sz="2400" b="1" dirty="0">
              <a:solidFill>
                <a:srgbClr val="FF0000"/>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تعریف:</a:t>
            </a:r>
            <a:r>
              <a:rPr lang="en-US" sz="2000" dirty="0" err="1">
                <a:solidFill>
                  <a:schemeClr val="tx1">
                    <a:lumMod val="95000"/>
                    <a:lumOff val="5000"/>
                  </a:schemeClr>
                </a:solidFill>
                <a:latin typeface="IRANSansWeb(FaNum)" panose="02040503050201020203" pitchFamily="18" charset="-78"/>
                <a:cs typeface="IRANSansWeb(FaNum)" panose="02040503050201020203" pitchFamily="18" charset="-78"/>
              </a:rPr>
              <a:t>Softmax</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برای کلاسیفیکیشن چندکلاسه استفاده می‌شود و خروجی‌های لایه را به یک توزیع احتمالی تبدیل می‌کند.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ویژگی‌ها:</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توزیع احتمال: خروجی‌ها جمعی برابر با 1 دارند و می‌توانند به‌عنوان احتمال تفسیر شوند.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مناسب برای مسائل چندکلاسه: توانایی تمایز بین کلاس‌های مختلف به‌صورت همزمان.</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کاربرد:در لایه‌های خروجی شبکه‌های عصبی برای مسائل کلاسیفیکیشن چندکلاسه مانند تشخیص اشیا و طبقه‌بندی تصاویر.</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2" name="Picture 11">
            <a:extLst>
              <a:ext uri="{FF2B5EF4-FFF2-40B4-BE49-F238E27FC236}">
                <a16:creationId xmlns:a16="http://schemas.microsoft.com/office/drawing/2014/main" id="{025FB327-6EDF-4B19-8464-66A8AE406665}"/>
              </a:ext>
            </a:extLst>
          </p:cNvPr>
          <p:cNvPicPr>
            <a:picLocks noChangeAspect="1"/>
          </p:cNvPicPr>
          <p:nvPr/>
        </p:nvPicPr>
        <p:blipFill>
          <a:blip r:embed="rId4"/>
          <a:stretch>
            <a:fillRect/>
          </a:stretch>
        </p:blipFill>
        <p:spPr>
          <a:xfrm>
            <a:off x="8441559" y="5330220"/>
            <a:ext cx="2578263" cy="1253520"/>
          </a:xfrm>
          <a:prstGeom prst="rect">
            <a:avLst/>
          </a:prstGeom>
        </p:spPr>
      </p:pic>
      <p:pic>
        <p:nvPicPr>
          <p:cNvPr id="11" name="Picture 10">
            <a:extLst>
              <a:ext uri="{FF2B5EF4-FFF2-40B4-BE49-F238E27FC236}">
                <a16:creationId xmlns:a16="http://schemas.microsoft.com/office/drawing/2014/main" id="{E2D6F9FC-4A9E-45A9-8890-D74815B2C869}"/>
              </a:ext>
            </a:extLst>
          </p:cNvPr>
          <p:cNvPicPr>
            <a:picLocks noChangeAspect="1"/>
          </p:cNvPicPr>
          <p:nvPr/>
        </p:nvPicPr>
        <p:blipFill>
          <a:blip r:embed="rId5"/>
          <a:stretch>
            <a:fillRect/>
          </a:stretch>
        </p:blipFill>
        <p:spPr>
          <a:xfrm>
            <a:off x="2817101" y="4198285"/>
            <a:ext cx="3614738" cy="3416813"/>
          </a:xfrm>
          <a:prstGeom prst="rect">
            <a:avLst/>
          </a:prstGeom>
        </p:spPr>
      </p:pic>
    </p:spTree>
    <p:extLst>
      <p:ext uri="{BB962C8B-B14F-4D97-AF65-F5344CB8AC3E}">
        <p14:creationId xmlns:p14="http://schemas.microsoft.com/office/powerpoint/2010/main" val="2638232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27393"/>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Hyper Parameters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(ابر پارامترها)</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642252" y="1343821"/>
            <a:ext cx="11680497" cy="3908762"/>
          </a:xfrm>
          <a:prstGeom prst="rect">
            <a:avLst/>
          </a:prstGeom>
          <a:noFill/>
        </p:spPr>
        <p:txBody>
          <a:bodyPr wrap="square" rtlCol="0">
            <a:spAutoFit/>
          </a:bodyPr>
          <a:lstStyle/>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در یادگیری ماشین، هایپرپارامترها به پارامترهایی اشاره دارند که مقدار آنها در طول فرآیند آموزش ثابت می‌ماند و تأثیر زیادی بر روی کارایی و عملکرد نهایی مدل دارند. انتخاب صحیح هایپرپارامترها می‌تواند چالش‌برانگیز باشد و نیاز به تنظیم و آزمایش‌های متعدد دارد.</a:t>
            </a:r>
          </a:p>
          <a:p>
            <a:pPr algn="just" rtl="1"/>
            <a:endParaRPr lang="en-US"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Ø"/>
            </a:pPr>
            <a:r>
              <a:rPr lang="en-US" sz="2400" b="1" i="0" dirty="0">
                <a:solidFill>
                  <a:srgbClr val="FF0000"/>
                </a:solidFill>
                <a:effectLst/>
                <a:latin typeface="IRANSansWeb(FaNum)" panose="02040503050201020203" pitchFamily="18" charset="-78"/>
                <a:cs typeface="IRANSansWeb(FaNum)" panose="02040503050201020203" pitchFamily="18" charset="-78"/>
              </a:rPr>
              <a:t> (Learning Rate)</a:t>
            </a:r>
            <a:r>
              <a:rPr lang="fa-IR" sz="2400" b="1" i="0" dirty="0">
                <a:solidFill>
                  <a:srgbClr val="FF0000"/>
                </a:solidFill>
                <a:effectLst/>
                <a:latin typeface="IRANSansWeb(FaNum)" panose="02040503050201020203" pitchFamily="18" charset="-78"/>
                <a:cs typeface="IRANSansWeb(FaNum)" panose="02040503050201020203" pitchFamily="18" charset="-78"/>
              </a:rPr>
              <a:t>نرخ یادگیری</a:t>
            </a:r>
            <a:endParaRPr lang="en-US" sz="2400" b="1" i="0" dirty="0">
              <a:solidFill>
                <a:srgbClr val="FF0000"/>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نرخ یادگیری یک هایپرپارامتر مهم است که تعیین می‌کند چقدر سریع یا آهسته مدل باید وزن‌های خود را در هر گام به‌روزرسانی کند. نرخ یادگیری بزرگ می‌تواند باعث واگرایی مدل شود، در حالی که نرخ یادگیری کوچک می‌تواند آموزش مدل را به‌طور قابل‌توجهی کند کند.</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مزیت: نرخ یادگیری بزرگ می‌تواند فرآیند آموزش را سریع‌تر کند.</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عیب: نرخ یادگیری بزرگ ممکن است باعث شود مدل به بهینه‌یابی‌های محلی نرسد و دچار نوسانات شود.</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تنظیم:معمولاً با آزمایش و خطا تنظیم می‌شود.</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BEC2BE8D-FCB4-4570-B46D-7B98C9255712}"/>
              </a:ext>
            </a:extLst>
          </p:cNvPr>
          <p:cNvPicPr>
            <a:picLocks noChangeAspect="1"/>
          </p:cNvPicPr>
          <p:nvPr/>
        </p:nvPicPr>
        <p:blipFill>
          <a:blip r:embed="rId4"/>
          <a:stretch>
            <a:fillRect/>
          </a:stretch>
        </p:blipFill>
        <p:spPr>
          <a:xfrm>
            <a:off x="8838368" y="5865196"/>
            <a:ext cx="3254312" cy="1233862"/>
          </a:xfrm>
          <a:prstGeom prst="rect">
            <a:avLst/>
          </a:prstGeom>
        </p:spPr>
      </p:pic>
      <p:pic>
        <p:nvPicPr>
          <p:cNvPr id="10" name="Picture 9">
            <a:extLst>
              <a:ext uri="{FF2B5EF4-FFF2-40B4-BE49-F238E27FC236}">
                <a16:creationId xmlns:a16="http://schemas.microsoft.com/office/drawing/2014/main" id="{555B0610-842F-4B51-9A15-6A0F0BE199E4}"/>
              </a:ext>
            </a:extLst>
          </p:cNvPr>
          <p:cNvPicPr>
            <a:picLocks noChangeAspect="1"/>
          </p:cNvPicPr>
          <p:nvPr/>
        </p:nvPicPr>
        <p:blipFill>
          <a:blip r:embed="rId5"/>
          <a:stretch>
            <a:fillRect/>
          </a:stretch>
        </p:blipFill>
        <p:spPr>
          <a:xfrm>
            <a:off x="3131848" y="5313743"/>
            <a:ext cx="4183352" cy="2336768"/>
          </a:xfrm>
          <a:prstGeom prst="rect">
            <a:avLst/>
          </a:prstGeom>
        </p:spPr>
      </p:pic>
    </p:spTree>
    <p:extLst>
      <p:ext uri="{BB962C8B-B14F-4D97-AF65-F5344CB8AC3E}">
        <p14:creationId xmlns:p14="http://schemas.microsoft.com/office/powerpoint/2010/main" val="253212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27943"/>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Hyper Parameters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(ابر پارامترها)</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642252" y="1343821"/>
            <a:ext cx="11680497" cy="4462760"/>
          </a:xfrm>
          <a:prstGeom prst="rect">
            <a:avLst/>
          </a:prstGeom>
          <a:noFill/>
        </p:spPr>
        <p:txBody>
          <a:bodyPr wrap="square" rtlCol="0">
            <a:spAutoFit/>
          </a:bodyPr>
          <a:lstStyle/>
          <a:p>
            <a:pPr algn="just" rtl="1"/>
            <a:endParaRPr lang="en-US"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Ø"/>
            </a:pPr>
            <a:r>
              <a:rPr lang="en-US" sz="2400" b="1" i="0" dirty="0">
                <a:solidFill>
                  <a:srgbClr val="FF0000"/>
                </a:solidFill>
                <a:effectLst/>
                <a:latin typeface="IRANSansWeb(FaNum)" panose="02040503050201020203" pitchFamily="18" charset="-78"/>
                <a:cs typeface="IRANSansWeb(FaNum)" panose="02040503050201020203" pitchFamily="18" charset="-78"/>
              </a:rPr>
              <a:t>Batch Size</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اندازه بچ تعداد نمونه‌هایی است که برای به‌روزرسانی وزن‌ها در هر گام آموزشی استفاده می‌شود. انتخاب اندازه بچ می‌تواند بر روی سرعت و کارایی فرآیند آموزش تأثیرگذار باشد.</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ویژگی‌ها:</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i="0" dirty="0">
                <a:solidFill>
                  <a:schemeClr val="accent6">
                    <a:lumMod val="75000"/>
                  </a:schemeClr>
                </a:solidFill>
                <a:effectLst/>
                <a:latin typeface="IRANSansWeb(FaNum)" panose="02040503050201020203" pitchFamily="18" charset="-78"/>
                <a:cs typeface="IRANSansWeb(FaNum)" panose="02040503050201020203" pitchFamily="18" charset="-78"/>
              </a:rPr>
              <a:t>Batch Size </a:t>
            </a:r>
            <a:r>
              <a:rPr lang="fa-IR" sz="2000" i="0" dirty="0">
                <a:solidFill>
                  <a:schemeClr val="accent6">
                    <a:lumMod val="75000"/>
                  </a:schemeClr>
                </a:solidFill>
                <a:effectLst/>
                <a:latin typeface="IRANSansWeb(FaNum)" panose="02040503050201020203" pitchFamily="18" charset="-78"/>
                <a:cs typeface="IRANSansWeb(FaNum)" panose="02040503050201020203" pitchFamily="18" charset="-78"/>
              </a:rPr>
              <a:t>بزرگ: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می‌تواند به گرادیان‌های دقیق‌تر ولی کندتر منجر شود.</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i="0" dirty="0">
                <a:solidFill>
                  <a:schemeClr val="accent6">
                    <a:lumMod val="75000"/>
                  </a:schemeClr>
                </a:solidFill>
                <a:effectLst/>
                <a:latin typeface="IRANSansWeb(FaNum)" panose="02040503050201020203" pitchFamily="18" charset="-78"/>
                <a:cs typeface="IRANSansWeb(FaNum)" panose="02040503050201020203" pitchFamily="18" charset="-78"/>
              </a:rPr>
              <a:t>Batch Size </a:t>
            </a:r>
            <a:r>
              <a:rPr lang="fa-IR" sz="2000" i="0" dirty="0">
                <a:solidFill>
                  <a:schemeClr val="accent6">
                    <a:lumMod val="75000"/>
                  </a:schemeClr>
                </a:solidFill>
                <a:effectLst/>
                <a:latin typeface="IRANSansWeb(FaNum)" panose="02040503050201020203" pitchFamily="18" charset="-78"/>
                <a:cs typeface="IRANSansWeb(FaNum)" panose="02040503050201020203" pitchFamily="18" charset="-78"/>
              </a:rPr>
              <a:t>کوچک: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باعث نویز بیشتر در محاسبات گرادیان ولی بهبود سرعت آموزش می‌شود. </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مزیت: اندازه‌های بچ کوچک می‌توانند به مدل کمک کنند تا از مینیمای محلی فرار کند.</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عیب: اندازه‌های بچ بزرگ نیازمند حافظه بیشتری هستند.</a:t>
            </a:r>
          </a:p>
          <a:p>
            <a:pPr algn="just" rtl="1"/>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تنظیم:به ظرفیت حافظه و سرعت محاسباتی بستگی دارد.</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اندازه‌های معمولاً استفاده شده شامل 32، 64، و 128 است.</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87B9DACF-A80C-4EB6-BA9D-2D0D9AD53E0C}"/>
              </a:ext>
            </a:extLst>
          </p:cNvPr>
          <p:cNvPicPr>
            <a:picLocks noChangeAspect="1"/>
          </p:cNvPicPr>
          <p:nvPr/>
        </p:nvPicPr>
        <p:blipFill>
          <a:blip r:embed="rId4"/>
          <a:stretch>
            <a:fillRect/>
          </a:stretch>
        </p:blipFill>
        <p:spPr>
          <a:xfrm>
            <a:off x="2414587" y="4922072"/>
            <a:ext cx="4619625" cy="2600325"/>
          </a:xfrm>
          <a:prstGeom prst="rect">
            <a:avLst/>
          </a:prstGeom>
        </p:spPr>
      </p:pic>
    </p:spTree>
    <p:extLst>
      <p:ext uri="{BB962C8B-B14F-4D97-AF65-F5344CB8AC3E}">
        <p14:creationId xmlns:p14="http://schemas.microsoft.com/office/powerpoint/2010/main" val="1032693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09105"/>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Hyper Parameters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(ابر پارامترها)</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642252" y="1343821"/>
            <a:ext cx="11680497" cy="3847207"/>
          </a:xfrm>
          <a:prstGeom prst="rect">
            <a:avLst/>
          </a:prstGeom>
          <a:noFill/>
        </p:spPr>
        <p:txBody>
          <a:bodyPr wrap="square" rtlCol="0">
            <a:spAutoFit/>
          </a:bodyPr>
          <a:lstStyle/>
          <a:p>
            <a:pPr algn="just" rtl="1"/>
            <a:endParaRPr lang="en-US"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Ø"/>
            </a:pPr>
            <a:r>
              <a:rPr lang="en-US" sz="2400" b="1" i="0" dirty="0">
                <a:solidFill>
                  <a:srgbClr val="FF0000"/>
                </a:solidFill>
                <a:effectLst/>
                <a:latin typeface="IRANSansWeb(FaNum)" panose="02040503050201020203" pitchFamily="18" charset="-78"/>
                <a:cs typeface="IRANSansWeb(FaNum)" panose="02040503050201020203" pitchFamily="18" charset="-78"/>
              </a:rPr>
              <a:t>Epochs </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تعداد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epochs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تعداد دفعاتی است که کل داده‌های آموزشی از طریق مدل آموزش داده می‌شوند. یک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epoch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معادل با مرور کل داده‌های آموزشی یک بار توسط مدل است.</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en-US" sz="2000" i="0" dirty="0">
                <a:solidFill>
                  <a:schemeClr val="accent6">
                    <a:lumMod val="75000"/>
                  </a:schemeClr>
                </a:solidFill>
                <a:effectLst/>
                <a:latin typeface="IRANSansWeb(FaNum)" panose="02040503050201020203" pitchFamily="18" charset="-78"/>
                <a:cs typeface="IRANSansWeb(FaNum)" panose="02040503050201020203" pitchFamily="18" charset="-78"/>
              </a:rPr>
              <a:t>Epoch </a:t>
            </a:r>
            <a:r>
              <a:rPr lang="fa-IR" sz="2000" i="0" dirty="0">
                <a:solidFill>
                  <a:schemeClr val="accent6">
                    <a:lumMod val="75000"/>
                  </a:schemeClr>
                </a:solidFill>
                <a:effectLst/>
                <a:latin typeface="IRANSansWeb(FaNum)" panose="02040503050201020203" pitchFamily="18" charset="-78"/>
                <a:cs typeface="IRANSansWeb(FaNum)" panose="02040503050201020203" pitchFamily="18" charset="-78"/>
              </a:rPr>
              <a:t>زیاد: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می‌تواند به یادگیری کامل مدل کمک کند ولی ممکن است به بیش‌برازش منجر شود.</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i="0" dirty="0">
                <a:solidFill>
                  <a:schemeClr val="accent6">
                    <a:lumMod val="75000"/>
                  </a:schemeClr>
                </a:solidFill>
                <a:effectLst/>
                <a:latin typeface="IRANSansWeb(FaNum)" panose="02040503050201020203" pitchFamily="18" charset="-78"/>
                <a:cs typeface="IRANSansWeb(FaNum)" panose="02040503050201020203" pitchFamily="18" charset="-78"/>
              </a:rPr>
              <a:t>Epoch </a:t>
            </a:r>
            <a:r>
              <a:rPr lang="fa-IR" sz="2000" i="0" dirty="0">
                <a:solidFill>
                  <a:schemeClr val="accent6">
                    <a:lumMod val="75000"/>
                  </a:schemeClr>
                </a:solidFill>
                <a:effectLst/>
                <a:latin typeface="IRANSansWeb(FaNum)" panose="02040503050201020203" pitchFamily="18" charset="-78"/>
                <a:cs typeface="IRANSansWeb(FaNum)" panose="02040503050201020203" pitchFamily="18" charset="-78"/>
              </a:rPr>
              <a:t>کم: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ممکن است به مدل اجازه ندهد به بهینه‌سازی کامل برسد.</a:t>
            </a:r>
          </a:p>
          <a:p>
            <a:pPr algn="just" rtl="1"/>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مزیت: تعداد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epoch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زیاد می‌تواند به افزایش دقت مدل کمک کند.</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عیب: بیش‌برازش ممکن است اتفاق بیفتد اگر تعداد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epoch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بسیار زیاد باشد.</a:t>
            </a:r>
          </a:p>
          <a:p>
            <a:pPr algn="just" rtl="1"/>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تنظیم:از طریق نظارت بر روی دقت مدل بر روی داده‌های اعتبارسنجی تنظیم می‌شود.</a:t>
            </a:r>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استفاده از تکنیک‌هایی مثل توقف زودهنگام</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(early stopping)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برای جلوگیری از بیش‌برازش.</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8834C38C-CBB6-4D12-8CB3-569D258AEC5B}"/>
              </a:ext>
            </a:extLst>
          </p:cNvPr>
          <p:cNvPicPr>
            <a:picLocks noChangeAspect="1"/>
          </p:cNvPicPr>
          <p:nvPr/>
        </p:nvPicPr>
        <p:blipFill>
          <a:blip r:embed="rId4"/>
          <a:stretch>
            <a:fillRect/>
          </a:stretch>
        </p:blipFill>
        <p:spPr>
          <a:xfrm>
            <a:off x="4190412" y="5191028"/>
            <a:ext cx="6249575" cy="2603990"/>
          </a:xfrm>
          <a:prstGeom prst="rect">
            <a:avLst/>
          </a:prstGeom>
        </p:spPr>
      </p:pic>
    </p:spTree>
    <p:extLst>
      <p:ext uri="{BB962C8B-B14F-4D97-AF65-F5344CB8AC3E}">
        <p14:creationId xmlns:p14="http://schemas.microsoft.com/office/powerpoint/2010/main" val="1329505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85082"/>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Hyper Parameters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(ابر پارامترها)</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189790" y="1130542"/>
            <a:ext cx="12148878" cy="6001643"/>
          </a:xfrm>
          <a:prstGeom prst="rect">
            <a:avLst/>
          </a:prstGeom>
          <a:noFill/>
        </p:spPr>
        <p:txBody>
          <a:bodyPr wrap="square" rtlCol="0">
            <a:spAutoFit/>
          </a:bodyPr>
          <a:lstStyle/>
          <a:p>
            <a:pPr algn="just" rtl="1"/>
            <a:endParaRPr lang="en-US"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Ø"/>
            </a:pPr>
            <a:r>
              <a:rPr lang="en-US" sz="2400" b="1" i="0" dirty="0">
                <a:solidFill>
                  <a:srgbClr val="FF0000"/>
                </a:solidFill>
                <a:effectLst/>
                <a:latin typeface="IRANSansWeb(FaNum)" panose="02040503050201020203" pitchFamily="18" charset="-78"/>
                <a:cs typeface="IRANSansWeb(FaNum)" panose="02040503050201020203" pitchFamily="18" charset="-78"/>
              </a:rPr>
              <a:t>) Regularization Parameters </a:t>
            </a:r>
            <a:r>
              <a:rPr lang="fa-IR" sz="2400" b="1" i="0" dirty="0">
                <a:solidFill>
                  <a:srgbClr val="FF0000"/>
                </a:solidFill>
                <a:effectLst/>
                <a:latin typeface="IRANSansWeb(FaNum)" panose="02040503050201020203" pitchFamily="18" charset="-78"/>
                <a:cs typeface="IRANSansWeb(FaNum)" panose="02040503050201020203" pitchFamily="18" charset="-78"/>
              </a:rPr>
              <a:t>پارامترهای تنظیم‌سازی)</a:t>
            </a:r>
            <a:endParaRPr lang="en-US" sz="2400" b="1" i="0" dirty="0">
              <a:solidFill>
                <a:srgbClr val="FF0000"/>
              </a:solidFill>
              <a:effectLst/>
              <a:latin typeface="IRANSansWeb(FaNum)" panose="02040503050201020203" pitchFamily="18" charset="-78"/>
              <a:cs typeface="IRANSansWeb(FaNum)" panose="02040503050201020203" pitchFamily="18" charset="-78"/>
            </a:endParaRPr>
          </a:p>
          <a:p>
            <a:pPr algn="just" rtl="1"/>
            <a:r>
              <a:rPr lang="fa-IR" sz="2000" i="0" dirty="0">
                <a:effectLst/>
                <a:latin typeface="IRANSansWeb(FaNum)" panose="02040503050201020203" pitchFamily="18" charset="-78"/>
                <a:cs typeface="IRANSansWeb(FaNum)" panose="02040503050201020203" pitchFamily="18" charset="-78"/>
              </a:rPr>
              <a:t>پارامترهای تنظیم‌سازی به جلوگیری از بیش‌برازش کمک می‌کنند و عملکرد مدل را بر روی داده‌های اعتبارسنجی بهبود می‌بخشند. این پارامترها به شبکه اجازه می‌دهند تا به جای یادگیری نویزهای داده، الگوهای عمومی‌تر را یاد بگیرد.</a:t>
            </a:r>
            <a:endParaRPr lang="en-US" sz="2000" dirty="0">
              <a:latin typeface="IRANSansWeb(FaNum)" panose="02040503050201020203" pitchFamily="18" charset="-78"/>
              <a:cs typeface="IRANSansWeb(FaNum)" panose="02040503050201020203" pitchFamily="18" charset="-78"/>
            </a:endParaRPr>
          </a:p>
          <a:p>
            <a:pPr algn="just" rtl="1"/>
            <a:r>
              <a:rPr lang="fa-IR" sz="2000" i="0" dirty="0">
                <a:effectLst/>
                <a:latin typeface="IRANSansWeb(FaNum)" panose="02040503050201020203" pitchFamily="18" charset="-78"/>
                <a:cs typeface="IRANSansWeb(FaNum)" panose="02040503050201020203" pitchFamily="18" charset="-78"/>
              </a:rPr>
              <a:t>انواع تنظیم‌سازی:</a:t>
            </a:r>
            <a:endParaRPr lang="en-US" sz="2000" i="0" dirty="0">
              <a:effectLst/>
              <a:latin typeface="IRANSansWeb(FaNum)" panose="02040503050201020203" pitchFamily="18" charset="-78"/>
              <a:cs typeface="IRANSansWeb(FaNum)" panose="02040503050201020203" pitchFamily="18" charset="-78"/>
            </a:endParaRPr>
          </a:p>
          <a:p>
            <a:pPr algn="just" rtl="1"/>
            <a:r>
              <a:rPr lang="en-US" sz="2000" dirty="0">
                <a:solidFill>
                  <a:schemeClr val="accent6">
                    <a:lumMod val="75000"/>
                  </a:schemeClr>
                </a:solidFill>
                <a:latin typeface="IRANSansWeb(FaNum)" panose="02040503050201020203" pitchFamily="18" charset="-78"/>
                <a:cs typeface="IRANSansWeb(FaNum)" panose="02040503050201020203" pitchFamily="18" charset="-78"/>
              </a:rPr>
              <a:t>:</a:t>
            </a:r>
            <a:r>
              <a:rPr lang="en-US" sz="2000" i="0" dirty="0">
                <a:solidFill>
                  <a:schemeClr val="accent6">
                    <a:lumMod val="75000"/>
                  </a:schemeClr>
                </a:solidFill>
                <a:effectLst/>
                <a:latin typeface="IRANSansWeb(FaNum)" panose="02040503050201020203" pitchFamily="18" charset="-78"/>
                <a:cs typeface="IRANSansWeb(FaNum)" panose="02040503050201020203" pitchFamily="18" charset="-78"/>
              </a:rPr>
              <a:t>L1 Regularization</a:t>
            </a:r>
          </a:p>
          <a:p>
            <a:pPr algn="just" rtl="1"/>
            <a:r>
              <a:rPr lang="fa-IR" sz="2000" i="0" dirty="0">
                <a:effectLst/>
                <a:latin typeface="IRANSansWeb(FaNum)" panose="02040503050201020203" pitchFamily="18" charset="-78"/>
                <a:cs typeface="IRANSansWeb(FaNum)" panose="02040503050201020203" pitchFamily="18" charset="-78"/>
              </a:rPr>
              <a:t>اضافه کردن مجموع قدرمطلق وزن‌ها به تابع زیان. به نازک شدن مدل کمک می‌کند.</a:t>
            </a:r>
            <a:endParaRPr lang="en-US" sz="2000" i="0" dirty="0">
              <a:effectLst/>
              <a:latin typeface="IRANSansWeb(FaNum)" panose="02040503050201020203" pitchFamily="18" charset="-78"/>
              <a:cs typeface="IRANSansWeb(FaNum)" panose="02040503050201020203" pitchFamily="18" charset="-78"/>
            </a:endParaRPr>
          </a:p>
          <a:p>
            <a:pPr algn="just" rtl="1"/>
            <a:endParaRPr lang="en-US" sz="2000" i="0" dirty="0">
              <a:effectLst/>
              <a:latin typeface="IRANSansWeb(FaNum)" panose="02040503050201020203" pitchFamily="18" charset="-78"/>
              <a:cs typeface="IRANSansWeb(FaNum)" panose="02040503050201020203" pitchFamily="18" charset="-78"/>
            </a:endParaRPr>
          </a:p>
          <a:p>
            <a:pPr algn="just" rtl="1"/>
            <a:endParaRPr lang="en-US" sz="2000" dirty="0">
              <a:latin typeface="IRANSansWeb(FaNum)" panose="02040503050201020203" pitchFamily="18" charset="-78"/>
              <a:cs typeface="IRANSansWeb(FaNum)" panose="02040503050201020203" pitchFamily="18" charset="-78"/>
            </a:endParaRPr>
          </a:p>
          <a:p>
            <a:pPr algn="just" rtl="1"/>
            <a:r>
              <a:rPr lang="en-US" sz="2000" i="0" dirty="0">
                <a:solidFill>
                  <a:schemeClr val="accent6">
                    <a:lumMod val="75000"/>
                  </a:schemeClr>
                </a:solidFill>
                <a:effectLst/>
                <a:latin typeface="IRANSansWeb(FaNum)" panose="02040503050201020203" pitchFamily="18" charset="-78"/>
                <a:cs typeface="IRANSansWeb(FaNum)" panose="02040503050201020203" pitchFamily="18" charset="-78"/>
              </a:rPr>
              <a:t>:L2 Regularization (Ridge Regression)</a:t>
            </a:r>
          </a:p>
          <a:p>
            <a:pPr algn="just" rtl="1"/>
            <a:r>
              <a:rPr lang="fa-IR" sz="2000" i="0" dirty="0">
                <a:effectLst/>
                <a:latin typeface="IRANSansWeb(FaNum)" panose="02040503050201020203" pitchFamily="18" charset="-78"/>
                <a:cs typeface="IRANSansWeb(FaNum)" panose="02040503050201020203" pitchFamily="18" charset="-78"/>
              </a:rPr>
              <a:t>اضافه کردن مجموع مجذور وزن‌ها به تابع زیان. به کوچک شدن وزن‌ها و جلوگیری از بیش‌برازش کمک می‌کند.</a:t>
            </a:r>
            <a:endParaRPr lang="en-US" sz="2000" i="0" dirty="0">
              <a:effectLst/>
              <a:latin typeface="IRANSansWeb(FaNum)" panose="02040503050201020203" pitchFamily="18" charset="-78"/>
              <a:cs typeface="IRANSansWeb(FaNum)" panose="02040503050201020203" pitchFamily="18" charset="-78"/>
            </a:endParaRPr>
          </a:p>
          <a:p>
            <a:pPr algn="just" rtl="1"/>
            <a:endParaRPr lang="en-US" sz="2000" dirty="0">
              <a:latin typeface="IRANSansWeb(FaNum)" panose="02040503050201020203" pitchFamily="18" charset="-78"/>
              <a:cs typeface="IRANSansWeb(FaNum)" panose="02040503050201020203" pitchFamily="18" charset="-78"/>
            </a:endParaRPr>
          </a:p>
          <a:p>
            <a:pPr algn="just" rtl="1"/>
            <a:endParaRPr lang="fa-IR" sz="2000" i="0" dirty="0">
              <a:effectLst/>
              <a:latin typeface="IRANSansWeb(FaNum)" panose="02040503050201020203" pitchFamily="18" charset="-78"/>
              <a:cs typeface="IRANSansWeb(FaNum)" panose="02040503050201020203" pitchFamily="18" charset="-78"/>
            </a:endParaRPr>
          </a:p>
          <a:p>
            <a:pPr algn="just" rtl="1"/>
            <a:endParaRPr lang="fa-IR" sz="2000" dirty="0">
              <a:latin typeface="IRANSansWeb(FaNum)" panose="02040503050201020203" pitchFamily="18" charset="-78"/>
              <a:cs typeface="IRANSansWeb(FaNum)" panose="02040503050201020203" pitchFamily="18" charset="-78"/>
            </a:endParaRPr>
          </a:p>
          <a:p>
            <a:pPr algn="just" rtl="1"/>
            <a:endParaRPr lang="fa-IR" sz="2000" i="0" dirty="0">
              <a:effectLst/>
              <a:latin typeface="IRANSansWeb(FaNum)" panose="02040503050201020203" pitchFamily="18" charset="-78"/>
              <a:cs typeface="IRANSansWeb(FaNum)" panose="02040503050201020203" pitchFamily="18" charset="-78"/>
            </a:endParaRPr>
          </a:p>
          <a:p>
            <a:pPr algn="just" rtl="1"/>
            <a:endParaRPr lang="fa-IR" sz="2000" i="0" dirty="0">
              <a:effectLst/>
              <a:latin typeface="IRANSansWeb(FaNum)" panose="02040503050201020203" pitchFamily="18" charset="-78"/>
              <a:cs typeface="IRANSansWeb(FaNum)" panose="02040503050201020203" pitchFamily="18" charset="-78"/>
            </a:endParaRPr>
          </a:p>
          <a:p>
            <a:pPr algn="just" rtl="1"/>
            <a:endParaRPr lang="fa-IR" sz="2000" dirty="0">
              <a:latin typeface="IRANSansWeb(FaNum)" panose="02040503050201020203" pitchFamily="18" charset="-78"/>
              <a:cs typeface="IRANSansWeb(FaNum)" panose="02040503050201020203" pitchFamily="18" charset="-78"/>
            </a:endParaRPr>
          </a:p>
          <a:p>
            <a:pPr algn="just" rtl="1"/>
            <a:endParaRPr lang="en-US" sz="2000" i="0" dirty="0">
              <a:effectLst/>
              <a:latin typeface="IRANSansWeb(FaNum)" panose="02040503050201020203" pitchFamily="18" charset="-78"/>
              <a:cs typeface="IRANSansWeb(FaNum)" panose="02040503050201020203" pitchFamily="18" charset="-78"/>
            </a:endParaRPr>
          </a:p>
          <a:p>
            <a:pPr algn="just" rtl="1"/>
            <a:endParaRPr lang="en-US" sz="2000" i="0" dirty="0">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3" name="Picture 12">
            <a:extLst>
              <a:ext uri="{FF2B5EF4-FFF2-40B4-BE49-F238E27FC236}">
                <a16:creationId xmlns:a16="http://schemas.microsoft.com/office/drawing/2014/main" id="{E9084CC9-412A-4C6A-9760-C4CD60E6CD1E}"/>
              </a:ext>
            </a:extLst>
          </p:cNvPr>
          <p:cNvPicPr>
            <a:picLocks noChangeAspect="1"/>
          </p:cNvPicPr>
          <p:nvPr/>
        </p:nvPicPr>
        <p:blipFill>
          <a:blip r:embed="rId4"/>
          <a:stretch>
            <a:fillRect/>
          </a:stretch>
        </p:blipFill>
        <p:spPr>
          <a:xfrm>
            <a:off x="1795962" y="3425635"/>
            <a:ext cx="3994573" cy="796953"/>
          </a:xfrm>
          <a:prstGeom prst="rect">
            <a:avLst/>
          </a:prstGeom>
        </p:spPr>
      </p:pic>
      <p:pic>
        <p:nvPicPr>
          <p:cNvPr id="17" name="Picture 16">
            <a:extLst>
              <a:ext uri="{FF2B5EF4-FFF2-40B4-BE49-F238E27FC236}">
                <a16:creationId xmlns:a16="http://schemas.microsoft.com/office/drawing/2014/main" id="{8A50FD26-0844-4BB7-96E8-631851F5FC1C}"/>
              </a:ext>
            </a:extLst>
          </p:cNvPr>
          <p:cNvPicPr>
            <a:picLocks noChangeAspect="1"/>
          </p:cNvPicPr>
          <p:nvPr/>
        </p:nvPicPr>
        <p:blipFill>
          <a:blip r:embed="rId5"/>
          <a:stretch>
            <a:fillRect/>
          </a:stretch>
        </p:blipFill>
        <p:spPr>
          <a:xfrm>
            <a:off x="1795961" y="4817704"/>
            <a:ext cx="3994574" cy="796952"/>
          </a:xfrm>
          <a:prstGeom prst="rect">
            <a:avLst/>
          </a:prstGeom>
        </p:spPr>
      </p:pic>
      <p:pic>
        <p:nvPicPr>
          <p:cNvPr id="7" name="Picture 6">
            <a:extLst>
              <a:ext uri="{FF2B5EF4-FFF2-40B4-BE49-F238E27FC236}">
                <a16:creationId xmlns:a16="http://schemas.microsoft.com/office/drawing/2014/main" id="{9AACA72F-17A7-4F99-9C04-C74B43ECBAF3}"/>
              </a:ext>
            </a:extLst>
          </p:cNvPr>
          <p:cNvPicPr>
            <a:picLocks noChangeAspect="1"/>
          </p:cNvPicPr>
          <p:nvPr/>
        </p:nvPicPr>
        <p:blipFill>
          <a:blip r:embed="rId6"/>
          <a:stretch>
            <a:fillRect/>
          </a:stretch>
        </p:blipFill>
        <p:spPr>
          <a:xfrm>
            <a:off x="6314171" y="4817704"/>
            <a:ext cx="4939030" cy="2905311"/>
          </a:xfrm>
          <a:prstGeom prst="rect">
            <a:avLst/>
          </a:prstGeom>
        </p:spPr>
      </p:pic>
    </p:spTree>
    <p:extLst>
      <p:ext uri="{BB962C8B-B14F-4D97-AF65-F5344CB8AC3E}">
        <p14:creationId xmlns:p14="http://schemas.microsoft.com/office/powerpoint/2010/main" val="1977219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85082"/>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Hyper Parameters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(ابر پارامترها)</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189790" y="1293604"/>
            <a:ext cx="12148878" cy="2616101"/>
          </a:xfrm>
          <a:prstGeom prst="rect">
            <a:avLst/>
          </a:prstGeom>
          <a:noFill/>
        </p:spPr>
        <p:txBody>
          <a:bodyPr wrap="square" rtlCol="0">
            <a:spAutoFit/>
          </a:bodyPr>
          <a:lstStyle/>
          <a:p>
            <a:pPr algn="just" rtl="1"/>
            <a:endParaRPr lang="en-US"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Ø"/>
            </a:pPr>
            <a:r>
              <a:rPr lang="en-US" sz="2400" b="1" i="0" dirty="0">
                <a:solidFill>
                  <a:srgbClr val="FF0000"/>
                </a:solidFill>
                <a:effectLst/>
                <a:latin typeface="IRANSansWeb(FaNum)" panose="02040503050201020203" pitchFamily="18" charset="-78"/>
                <a:cs typeface="IRANSansWeb(FaNum)" panose="02040503050201020203" pitchFamily="18" charset="-78"/>
              </a:rPr>
              <a:t>) Regularization Parameters </a:t>
            </a:r>
            <a:r>
              <a:rPr lang="fa-IR" sz="2400" b="1" i="0" dirty="0">
                <a:solidFill>
                  <a:srgbClr val="FF0000"/>
                </a:solidFill>
                <a:effectLst/>
                <a:latin typeface="IRANSansWeb(FaNum)" panose="02040503050201020203" pitchFamily="18" charset="-78"/>
                <a:cs typeface="IRANSansWeb(FaNum)" panose="02040503050201020203" pitchFamily="18" charset="-78"/>
              </a:rPr>
              <a:t>پارامترهای تنظیم‌سازی)</a:t>
            </a:r>
            <a:endParaRPr lang="fa-IR" sz="2000" dirty="0">
              <a:latin typeface="IRANSansWeb(FaNum)" panose="02040503050201020203" pitchFamily="18" charset="-78"/>
              <a:cs typeface="IRANSansWeb(FaNum)" panose="02040503050201020203" pitchFamily="18" charset="-78"/>
            </a:endParaRPr>
          </a:p>
          <a:p>
            <a:pPr algn="just" rtl="1"/>
            <a:endParaRPr lang="en-US" sz="2000" i="0" dirty="0">
              <a:effectLst/>
              <a:latin typeface="IRANSansWeb(FaNum)" panose="02040503050201020203" pitchFamily="18" charset="-78"/>
              <a:cs typeface="IRANSansWeb(FaNum)" panose="02040503050201020203" pitchFamily="18" charset="-78"/>
            </a:endParaRPr>
          </a:p>
          <a:p>
            <a:pPr algn="just" rtl="1"/>
            <a:r>
              <a:rPr lang="en-US" sz="2000" i="0" dirty="0">
                <a:solidFill>
                  <a:schemeClr val="accent6">
                    <a:lumMod val="75000"/>
                  </a:schemeClr>
                </a:solidFill>
                <a:effectLst/>
                <a:latin typeface="IRANSansWeb(FaNum)" panose="02040503050201020203" pitchFamily="18" charset="-78"/>
                <a:cs typeface="IRANSansWeb(FaNum)" panose="02040503050201020203" pitchFamily="18" charset="-78"/>
              </a:rPr>
              <a:t>:Dropout</a:t>
            </a:r>
          </a:p>
          <a:p>
            <a:pPr algn="just" rtl="1"/>
            <a:r>
              <a:rPr lang="fa-IR" sz="2000" i="0" dirty="0">
                <a:effectLst/>
                <a:latin typeface="IRANSansWeb(FaNum)" panose="02040503050201020203" pitchFamily="18" charset="-78"/>
                <a:cs typeface="IRANSansWeb(FaNum)" panose="02040503050201020203" pitchFamily="18" charset="-78"/>
              </a:rPr>
              <a:t>به‌طور تصادفی غیرفعال کردن درصدی از نورون‌ها در هر لایه در زمان آموزش برای جلوگیری از هم‌پوشانی بین نورون‌ها.</a:t>
            </a:r>
            <a:r>
              <a:rPr lang="en-US" sz="2000" i="0" dirty="0">
                <a:effectLst/>
                <a:latin typeface="IRANSansWeb(FaNum)" panose="02040503050201020203" pitchFamily="18" charset="-78"/>
                <a:cs typeface="IRANSansWeb(FaNum)" panose="02040503050201020203" pitchFamily="18" charset="-78"/>
              </a:rPr>
              <a:t> </a:t>
            </a:r>
          </a:p>
          <a:p>
            <a:pPr algn="just" rtl="1"/>
            <a:r>
              <a:rPr lang="fa-IR" sz="2000" dirty="0">
                <a:latin typeface="IRANSansWeb(FaNum)" panose="02040503050201020203" pitchFamily="18" charset="-78"/>
                <a:cs typeface="IRANSansWeb(FaNum)" panose="02040503050201020203" pitchFamily="18" charset="-78"/>
              </a:rPr>
              <a:t>مزیت: جلوگیری از بیش برازش و بهبود توانایی تعمیم مدل</a:t>
            </a:r>
          </a:p>
          <a:p>
            <a:pPr algn="just" rtl="1"/>
            <a:endParaRPr lang="en-US" sz="2000" i="0" dirty="0">
              <a:effectLst/>
              <a:latin typeface="IRANSansWeb(FaNum)" panose="02040503050201020203" pitchFamily="18" charset="-78"/>
              <a:cs typeface="IRANSansWeb(FaNum)" panose="02040503050201020203" pitchFamily="18" charset="-78"/>
            </a:endParaRPr>
          </a:p>
          <a:p>
            <a:pPr algn="just" rtl="1"/>
            <a:endParaRPr lang="en-US" sz="2000" i="0" dirty="0">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2" name="Picture 11">
            <a:extLst>
              <a:ext uri="{FF2B5EF4-FFF2-40B4-BE49-F238E27FC236}">
                <a16:creationId xmlns:a16="http://schemas.microsoft.com/office/drawing/2014/main" id="{E57FA3D2-54F3-4AF2-B133-066FD5BAAC19}"/>
              </a:ext>
            </a:extLst>
          </p:cNvPr>
          <p:cNvPicPr>
            <a:picLocks noChangeAspect="1"/>
          </p:cNvPicPr>
          <p:nvPr/>
        </p:nvPicPr>
        <p:blipFill>
          <a:blip r:embed="rId4"/>
          <a:stretch>
            <a:fillRect/>
          </a:stretch>
        </p:blipFill>
        <p:spPr>
          <a:xfrm>
            <a:off x="3644985" y="3555070"/>
            <a:ext cx="7340429" cy="3967327"/>
          </a:xfrm>
          <a:prstGeom prst="rect">
            <a:avLst/>
          </a:prstGeom>
        </p:spPr>
      </p:pic>
    </p:spTree>
    <p:extLst>
      <p:ext uri="{BB962C8B-B14F-4D97-AF65-F5344CB8AC3E}">
        <p14:creationId xmlns:p14="http://schemas.microsoft.com/office/powerpoint/2010/main" val="348059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txBody>
          <a:bodyPr/>
          <a:lstStyle/>
          <a:p>
            <a:endParaRPr lang="en-US" dirty="0"/>
          </a:p>
        </p:txBody>
      </p:sp>
      <p:sp>
        <p:nvSpPr>
          <p:cNvPr id="5" name="Text 2"/>
          <p:cNvSpPr/>
          <p:nvPr/>
        </p:nvSpPr>
        <p:spPr>
          <a:xfrm>
            <a:off x="3344333" y="412856"/>
            <a:ext cx="7941734" cy="958215"/>
          </a:xfrm>
          <a:prstGeom prst="rect">
            <a:avLst/>
          </a:prstGeom>
          <a:noFill/>
          <a:ln/>
        </p:spPr>
        <p:txBody>
          <a:bodyPr wrap="none" rtlCol="0" anchor="t"/>
          <a:lstStyle/>
          <a:p>
            <a:pPr marL="0" indent="0" algn="r" rtl="1">
              <a:lnSpc>
                <a:spcPts val="7545"/>
              </a:lnSpc>
              <a:buNone/>
            </a:pPr>
            <a:r>
              <a:rPr lang="fa-IR" sz="8000" b="1" dirty="0">
                <a:latin typeface="IRANSansWeb(FaNum)" panose="02040503050201020203" pitchFamily="18" charset="-78"/>
                <a:ea typeface="Unbounded" pitchFamily="34" charset="-122"/>
                <a:cs typeface="IRANSansWeb(FaNum)" panose="02040503050201020203" pitchFamily="18" charset="-78"/>
              </a:rPr>
              <a:t>ایجاد </a:t>
            </a:r>
            <a:r>
              <a:rPr lang="en-US" sz="8000" b="1" dirty="0" err="1">
                <a:latin typeface="IRANSansWeb(FaNum)" panose="02040503050201020203" pitchFamily="18" charset="-78"/>
                <a:ea typeface="Unbounded" pitchFamily="34" charset="-122"/>
                <a:cs typeface="IRANSansWeb(FaNum)" panose="02040503050201020203" pitchFamily="18" charset="-78"/>
              </a:rPr>
              <a:t>مغز</a:t>
            </a:r>
            <a:r>
              <a:rPr lang="en-US" sz="8000" b="1" dirty="0">
                <a:latin typeface="IRANSansWeb(FaNum)" panose="02040503050201020203" pitchFamily="18" charset="-78"/>
                <a:ea typeface="Unbounded" pitchFamily="34" charset="-122"/>
                <a:cs typeface="IRANSansWeb(FaNum)" panose="02040503050201020203" pitchFamily="18" charset="-78"/>
              </a:rPr>
              <a:t> هوشمند</a:t>
            </a:r>
            <a:endParaRPr lang="en-US" sz="8000" dirty="0">
              <a:latin typeface="IRANSansWeb(FaNum)" panose="02040503050201020203" pitchFamily="18" charset="-78"/>
              <a:cs typeface="IRANSansWeb(FaNum)" panose="02040503050201020203" pitchFamily="18" charset="-78"/>
            </a:endParaRPr>
          </a:p>
        </p:txBody>
      </p:sp>
      <p:sp>
        <p:nvSpPr>
          <p:cNvPr id="6" name="Text 3"/>
          <p:cNvSpPr/>
          <p:nvPr/>
        </p:nvSpPr>
        <p:spPr>
          <a:xfrm>
            <a:off x="-26817" y="3494890"/>
            <a:ext cx="7222530" cy="3492481"/>
          </a:xfrm>
          <a:prstGeom prst="rect">
            <a:avLst/>
          </a:prstGeom>
          <a:noFill/>
          <a:ln/>
        </p:spPr>
        <p:txBody>
          <a:bodyPr wrap="square" rtlCol="0" anchor="t"/>
          <a:lstStyle/>
          <a:p>
            <a:pPr algn="ctr" rtl="1">
              <a:lnSpc>
                <a:spcPct val="200000"/>
              </a:lnSpc>
            </a:pPr>
            <a:r>
              <a:rPr lang="fa-IR" sz="4000" b="1" dirty="0">
                <a:latin typeface="IRANSansWeb(FaNum)" panose="02040503050201020203" pitchFamily="18" charset="-78"/>
                <a:ea typeface="Open Sans" pitchFamily="34" charset="-122"/>
                <a:cs typeface="IRANSansWeb(FaNum)" panose="02040503050201020203" pitchFamily="18" charset="-78"/>
              </a:rPr>
              <a:t>آموزش مدل </a:t>
            </a:r>
            <a:endParaRPr lang="en-US" sz="4000" b="1" dirty="0">
              <a:latin typeface="IRANSansWeb(FaNum)" panose="02040503050201020203" pitchFamily="18" charset="-78"/>
              <a:ea typeface="Open Sans" pitchFamily="34" charset="-122"/>
              <a:cs typeface="IRANSansWeb(FaNum)" panose="02040503050201020203" pitchFamily="18" charset="-78"/>
            </a:endParaRPr>
          </a:p>
          <a:p>
            <a:pPr algn="ctr" rtl="1">
              <a:lnSpc>
                <a:spcPct val="200000"/>
              </a:lnSpc>
            </a:pPr>
            <a:r>
              <a:rPr lang="fa-IR" sz="4000" b="1" dirty="0">
                <a:latin typeface="IRANSansWeb(FaNum)" panose="02040503050201020203" pitchFamily="18" charset="-78"/>
                <a:ea typeface="Open Sans" pitchFamily="34" charset="-122"/>
                <a:cs typeface="IRANSansWeb(FaNum)" panose="02040503050201020203" pitchFamily="18" charset="-78"/>
              </a:rPr>
              <a:t>از آموزش مدل تا بهینه‌سازی</a:t>
            </a:r>
          </a:p>
        </p:txBody>
      </p:sp>
      <p:sp>
        <p:nvSpPr>
          <p:cNvPr id="8" name="Text 5"/>
          <p:cNvSpPr/>
          <p:nvPr/>
        </p:nvSpPr>
        <p:spPr>
          <a:xfrm>
            <a:off x="6461998" y="5336500"/>
            <a:ext cx="70485"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ام</a:t>
            </a:r>
            <a:endParaRPr lang="en-US" sz="768" dirty="0"/>
          </a:p>
        </p:txBody>
      </p:sp>
      <p:pic>
        <p:nvPicPr>
          <p:cNvPr id="11" name="Picture 10">
            <a:extLst>
              <a:ext uri="{FF2B5EF4-FFF2-40B4-BE49-F238E27FC236}">
                <a16:creationId xmlns:a16="http://schemas.microsoft.com/office/drawing/2014/main" id="{4C193B9E-1DF5-47B8-B055-08623B8D1305}"/>
              </a:ext>
            </a:extLst>
          </p:cNvPr>
          <p:cNvPicPr>
            <a:picLocks noChangeAspect="1"/>
          </p:cNvPicPr>
          <p:nvPr/>
        </p:nvPicPr>
        <p:blipFill>
          <a:blip r:embed="rId3"/>
          <a:stretch>
            <a:fillRect/>
          </a:stretch>
        </p:blipFill>
        <p:spPr>
          <a:xfrm>
            <a:off x="2695989" y="6423092"/>
            <a:ext cx="2090694" cy="1187891"/>
          </a:xfrm>
          <a:prstGeom prst="rect">
            <a:avLst/>
          </a:prstGeom>
        </p:spPr>
      </p:pic>
      <p:pic>
        <p:nvPicPr>
          <p:cNvPr id="9" name="Picture 8">
            <a:extLst>
              <a:ext uri="{FF2B5EF4-FFF2-40B4-BE49-F238E27FC236}">
                <a16:creationId xmlns:a16="http://schemas.microsoft.com/office/drawing/2014/main" id="{BC4DEBAE-94D6-4F98-AD1C-370E2C9EF723}"/>
              </a:ext>
            </a:extLst>
          </p:cNvPr>
          <p:cNvPicPr>
            <a:picLocks noChangeAspect="1"/>
          </p:cNvPicPr>
          <p:nvPr/>
        </p:nvPicPr>
        <p:blipFill>
          <a:blip r:embed="rId4"/>
          <a:stretch>
            <a:fillRect/>
          </a:stretch>
        </p:blipFill>
        <p:spPr>
          <a:xfrm>
            <a:off x="7097535" y="4461441"/>
            <a:ext cx="4114180" cy="2585262"/>
          </a:xfrm>
          <a:prstGeom prst="rect">
            <a:avLst/>
          </a:prstGeom>
        </p:spPr>
      </p:pic>
      <p:pic>
        <p:nvPicPr>
          <p:cNvPr id="12" name="Picture 11">
            <a:extLst>
              <a:ext uri="{FF2B5EF4-FFF2-40B4-BE49-F238E27FC236}">
                <a16:creationId xmlns:a16="http://schemas.microsoft.com/office/drawing/2014/main" id="{C4284668-239E-4204-A450-C28092E49374}"/>
              </a:ext>
            </a:extLst>
          </p:cNvPr>
          <p:cNvPicPr>
            <a:picLocks noChangeAspect="1"/>
          </p:cNvPicPr>
          <p:nvPr/>
        </p:nvPicPr>
        <p:blipFill>
          <a:blip r:embed="rId5"/>
          <a:stretch>
            <a:fillRect/>
          </a:stretch>
        </p:blipFill>
        <p:spPr>
          <a:xfrm>
            <a:off x="553583" y="2033199"/>
            <a:ext cx="13457692" cy="633188"/>
          </a:xfrm>
          <a:prstGeom prst="rect">
            <a:avLst/>
          </a:prstGeom>
        </p:spPr>
      </p:pic>
      <p:sp>
        <p:nvSpPr>
          <p:cNvPr id="14" name="Rectangle: Rounded Corners 13">
            <a:extLst>
              <a:ext uri="{FF2B5EF4-FFF2-40B4-BE49-F238E27FC236}">
                <a16:creationId xmlns:a16="http://schemas.microsoft.com/office/drawing/2014/main" id="{E0B110E3-DDFF-418A-8365-5F30176C25B5}"/>
              </a:ext>
            </a:extLst>
          </p:cNvPr>
          <p:cNvSpPr/>
          <p:nvPr/>
        </p:nvSpPr>
        <p:spPr>
          <a:xfrm>
            <a:off x="7315200" y="1645920"/>
            <a:ext cx="3438144" cy="1492653"/>
          </a:xfrm>
          <a:prstGeom prst="roundRect">
            <a:avLst>
              <a:gd name="adj" fmla="val 16667"/>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5" name="Arrow: Down 14">
            <a:extLst>
              <a:ext uri="{FF2B5EF4-FFF2-40B4-BE49-F238E27FC236}">
                <a16:creationId xmlns:a16="http://schemas.microsoft.com/office/drawing/2014/main" id="{3C1A38F6-4EA1-4AD7-B29E-4029D370122D}"/>
              </a:ext>
            </a:extLst>
          </p:cNvPr>
          <p:cNvSpPr/>
          <p:nvPr/>
        </p:nvSpPr>
        <p:spPr>
          <a:xfrm>
            <a:off x="8906256" y="3251861"/>
            <a:ext cx="402336" cy="924247"/>
          </a:xfrm>
          <a:prstGeom prst="downArrow">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AA460B1-2BCF-478D-9FA8-41E33E4D63A8}"/>
              </a:ext>
            </a:extLst>
          </p:cNvPr>
          <p:cNvSpPr/>
          <p:nvPr/>
        </p:nvSpPr>
        <p:spPr>
          <a:xfrm>
            <a:off x="6711991" y="4212312"/>
            <a:ext cx="4885268" cy="308455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126FD97-8BDE-494E-AC1D-2E4A5C942EC2}"/>
              </a:ext>
            </a:extLst>
          </p:cNvPr>
          <p:cNvSpPr txBox="1"/>
          <p:nvPr/>
        </p:nvSpPr>
        <p:spPr>
          <a:xfrm>
            <a:off x="8302752" y="7582195"/>
            <a:ext cx="2450592" cy="523220"/>
          </a:xfrm>
          <a:prstGeom prst="rect">
            <a:avLst/>
          </a:prstGeom>
          <a:noFill/>
        </p:spPr>
        <p:txBody>
          <a:bodyPr wrap="square" rtlCol="0">
            <a:spAutoFit/>
          </a:bodyPr>
          <a:lstStyle/>
          <a:p>
            <a:r>
              <a:rPr lang="en-US" sz="2800" b="1" dirty="0">
                <a:solidFill>
                  <a:srgbClr val="FF0000"/>
                </a:solidFill>
                <a:latin typeface="IRANSansWeb(FaNum)" panose="02040503050201020203" pitchFamily="18" charset="-78"/>
                <a:cs typeface="IRANSansWeb(FaNum)" panose="02040503050201020203" pitchFamily="18" charset="-78"/>
              </a:rPr>
              <a:t>Training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90817"/>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Performance Metrics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(متریک های عملکرد)</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134533" y="1277594"/>
            <a:ext cx="12266391" cy="3970318"/>
          </a:xfrm>
          <a:prstGeom prst="rect">
            <a:avLst/>
          </a:prstGeom>
          <a:noFill/>
        </p:spPr>
        <p:txBody>
          <a:bodyPr wrap="square" rtlCol="0">
            <a:spAutoFit/>
          </a:bodyPr>
          <a:lstStyle/>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متریک‌های عملکرد در یادگیری ماشین به عنوان ابزارهایی برای ارزیابی کیفیت و کارایی مدل‌ها استفاده می‌شوند. این متریک‌ها به ما کمک می‌کنند تا نقاط قوت و ضعف مدل‌ها را شناسایی کنیم و تنظیمات و بهینه‌سازی‌های لازم را انجام دهیم. </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q"/>
            </a:pPr>
            <a:r>
              <a:rPr lang="fa-IR" sz="2400" b="1" dirty="0">
                <a:solidFill>
                  <a:srgbClr val="FF0000"/>
                </a:solidFill>
                <a:latin typeface="IRANSansWeb(FaNum)" panose="02040503050201020203" pitchFamily="18" charset="-78"/>
                <a:cs typeface="IRANSansWeb(FaNum)" panose="02040503050201020203" pitchFamily="18" charset="-78"/>
              </a:rPr>
              <a:t>متریک‌های عملکرد در طبقه بندی (</a:t>
            </a:r>
            <a:r>
              <a:rPr lang="en-US" sz="2400" b="1" dirty="0">
                <a:solidFill>
                  <a:srgbClr val="FF0000"/>
                </a:solidFill>
                <a:latin typeface="IRANSansWeb(FaNum)" panose="02040503050201020203" pitchFamily="18" charset="-78"/>
                <a:cs typeface="IRANSansWeb(FaNum)" panose="02040503050201020203" pitchFamily="18" charset="-78"/>
              </a:rPr>
              <a:t>Classification</a:t>
            </a:r>
            <a:r>
              <a:rPr lang="fa-IR" sz="2400" b="1" dirty="0">
                <a:solidFill>
                  <a:srgbClr val="FF0000"/>
                </a:solidFill>
                <a:latin typeface="IRANSansWeb(FaNum)" panose="02040503050201020203" pitchFamily="18" charset="-78"/>
                <a:cs typeface="IRANSansWeb(FaNum)" panose="02040503050201020203" pitchFamily="18" charset="-78"/>
              </a:rPr>
              <a:t>)</a:t>
            </a:r>
          </a:p>
          <a:p>
            <a:pPr algn="just" rtl="1"/>
            <a:endParaRPr lang="fa-IR" sz="2400" b="1" dirty="0">
              <a:solidFill>
                <a:srgbClr val="FF0000"/>
              </a:solidFill>
              <a:latin typeface="IRANSansWeb(FaNum)" panose="02040503050201020203" pitchFamily="18" charset="-78"/>
              <a:cs typeface="IRANSansWeb(FaNum)" panose="02040503050201020203" pitchFamily="18" charset="-78"/>
            </a:endParaRPr>
          </a:p>
          <a:p>
            <a:pPr algn="just" rtl="1"/>
            <a:r>
              <a:rPr lang="en-US" sz="2000" b="1" dirty="0">
                <a:solidFill>
                  <a:schemeClr val="accent6">
                    <a:lumMod val="75000"/>
                  </a:schemeClr>
                </a:solidFill>
                <a:latin typeface="IRANSansWeb(FaNum)" panose="02040503050201020203" pitchFamily="18" charset="-78"/>
                <a:cs typeface="IRANSansWeb(FaNum)" panose="02040503050201020203" pitchFamily="18" charset="-78"/>
              </a:rPr>
              <a:t>) Accuracy </a:t>
            </a:r>
            <a:r>
              <a:rPr lang="fa-IR" sz="2000" b="1" dirty="0">
                <a:solidFill>
                  <a:schemeClr val="accent6">
                    <a:lumMod val="75000"/>
                  </a:schemeClr>
                </a:solidFill>
                <a:latin typeface="IRANSansWeb(FaNum)" panose="02040503050201020203" pitchFamily="18" charset="-78"/>
                <a:cs typeface="IRANSansWeb(FaNum)" panose="02040503050201020203" pitchFamily="18" charset="-78"/>
              </a:rPr>
              <a:t>دقت)</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دقت به عنوان نسبت تعداد نمونه‌های درست پیش‌بینی‌شده به کل نمونه‌ها تعریف می‌شود.</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مناسب برای مجموعه داده‌هایی که توزیع کلاس‌ها تقریباً متعادل است.در مسائل نامتوازن ممکن است گمراه‌کننده باشد زیرا می‌تواند دقت بالا را حتی در صورت عملکرد ضعیف روی کلاس‌های کم‌تعداد نشان دهد.</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9ED6A1D1-64D4-4313-A042-5385DE8208A5}"/>
              </a:ext>
            </a:extLst>
          </p:cNvPr>
          <p:cNvPicPr>
            <a:picLocks noChangeAspect="1"/>
          </p:cNvPicPr>
          <p:nvPr/>
        </p:nvPicPr>
        <p:blipFill>
          <a:blip r:embed="rId4"/>
          <a:stretch>
            <a:fillRect/>
          </a:stretch>
        </p:blipFill>
        <p:spPr>
          <a:xfrm>
            <a:off x="5250321" y="5251614"/>
            <a:ext cx="4630699" cy="1133540"/>
          </a:xfrm>
          <a:prstGeom prst="rect">
            <a:avLst/>
          </a:prstGeom>
        </p:spPr>
      </p:pic>
    </p:spTree>
    <p:extLst>
      <p:ext uri="{BB962C8B-B14F-4D97-AF65-F5344CB8AC3E}">
        <p14:creationId xmlns:p14="http://schemas.microsoft.com/office/powerpoint/2010/main" val="3135083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90817"/>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Performance Metrics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(متریک های عملکرد)</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134533" y="1193501"/>
            <a:ext cx="12266391" cy="3908762"/>
          </a:xfrm>
          <a:prstGeom prst="rect">
            <a:avLst/>
          </a:prstGeom>
          <a:noFill/>
        </p:spPr>
        <p:txBody>
          <a:bodyPr wrap="square" rtlCol="0">
            <a:spAutoFit/>
          </a:bodyPr>
          <a:lstStyle/>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q"/>
            </a:pPr>
            <a:r>
              <a:rPr lang="fa-IR" sz="2400" b="1" dirty="0">
                <a:solidFill>
                  <a:srgbClr val="FF0000"/>
                </a:solidFill>
                <a:latin typeface="IRANSansWeb(FaNum)" panose="02040503050201020203" pitchFamily="18" charset="-78"/>
                <a:cs typeface="IRANSansWeb(FaNum)" panose="02040503050201020203" pitchFamily="18" charset="-78"/>
              </a:rPr>
              <a:t>متریک‌های عملکرد در طبقه بندی (</a:t>
            </a:r>
            <a:r>
              <a:rPr lang="en-US" sz="2400" b="1" dirty="0">
                <a:solidFill>
                  <a:srgbClr val="FF0000"/>
                </a:solidFill>
                <a:latin typeface="IRANSansWeb(FaNum)" panose="02040503050201020203" pitchFamily="18" charset="-78"/>
                <a:cs typeface="IRANSansWeb(FaNum)" panose="02040503050201020203" pitchFamily="18" charset="-78"/>
              </a:rPr>
              <a:t>Classification</a:t>
            </a:r>
            <a:r>
              <a:rPr lang="fa-IR" sz="2400" b="1" dirty="0">
                <a:solidFill>
                  <a:srgbClr val="FF0000"/>
                </a:solidFill>
                <a:latin typeface="IRANSansWeb(FaNum)" panose="02040503050201020203" pitchFamily="18" charset="-78"/>
                <a:cs typeface="IRANSansWeb(FaNum)" panose="02040503050201020203" pitchFamily="18" charset="-78"/>
              </a:rPr>
              <a:t>)</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en-US" sz="2000" b="1" dirty="0">
                <a:solidFill>
                  <a:schemeClr val="accent6">
                    <a:lumMod val="75000"/>
                  </a:schemeClr>
                </a:solidFill>
                <a:latin typeface="IRANSansWeb(FaNum)" panose="02040503050201020203" pitchFamily="18" charset="-78"/>
                <a:cs typeface="IRANSansWeb(FaNum)" panose="02040503050201020203" pitchFamily="18" charset="-78"/>
              </a:rPr>
              <a:t>Precision </a:t>
            </a:r>
            <a:r>
              <a:rPr lang="fa-IR" sz="2000" b="1" dirty="0">
                <a:solidFill>
                  <a:schemeClr val="accent6">
                    <a:lumMod val="75000"/>
                  </a:schemeClr>
                </a:solidFill>
                <a:latin typeface="IRANSansWeb(FaNum)" panose="02040503050201020203" pitchFamily="18" charset="-78"/>
                <a:cs typeface="IRANSansWeb(FaNum)" panose="02040503050201020203" pitchFamily="18" charset="-78"/>
              </a:rPr>
              <a:t>و </a:t>
            </a:r>
            <a:r>
              <a:rPr lang="en-US" sz="2000" b="1" dirty="0">
                <a:solidFill>
                  <a:schemeClr val="accent6">
                    <a:lumMod val="75000"/>
                  </a:schemeClr>
                </a:solidFill>
                <a:latin typeface="IRANSansWeb(FaNum)" panose="02040503050201020203" pitchFamily="18" charset="-78"/>
                <a:cs typeface="IRANSansWeb(FaNum)" panose="02040503050201020203" pitchFamily="18" charset="-78"/>
              </a:rPr>
              <a:t>Recall</a:t>
            </a:r>
            <a:r>
              <a:rPr lang="fa-IR" sz="2000" b="1" dirty="0">
                <a:solidFill>
                  <a:schemeClr val="accent6">
                    <a:lumMod val="75000"/>
                  </a:schemeClr>
                </a:solidFill>
                <a:latin typeface="IRANSansWeb(FaNum)" panose="02040503050201020203" pitchFamily="18" charset="-78"/>
                <a:cs typeface="IRANSansWeb(FaNum)" panose="02040503050201020203" pitchFamily="18" charset="-78"/>
              </a:rPr>
              <a:t> (دقت و بازیابی)</a:t>
            </a: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Precision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نسبت تعداد پیش‌بینی‌های درست برای یک کلاس خاص به کل پیش‌بینی‌های انجام شده برای آن کلاس. </a:t>
            </a: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Recall</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نسبت تعداد پیش‌بینی‌های درست برای یک کلاس خاص به کل نمونه‌های واقعی آن کلاس.</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ویژگی‌ها:</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Precision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و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Recall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معمولاً در مواقعی استفاده می‌شوند که تعادل بین کلاس‌ها وجود ندارد.</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Precision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بالا به معنای پیش‌بینی‌های مثبت درست بیشتر و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Recall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بالا به معنای پوشش بیشتر نمونه‌های واقعی مثبت است.</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b="1"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1" name="Picture 10">
            <a:extLst>
              <a:ext uri="{FF2B5EF4-FFF2-40B4-BE49-F238E27FC236}">
                <a16:creationId xmlns:a16="http://schemas.microsoft.com/office/drawing/2014/main" id="{8AF44199-D697-4E09-8131-89AFFCB43236}"/>
              </a:ext>
            </a:extLst>
          </p:cNvPr>
          <p:cNvPicPr>
            <a:picLocks noChangeAspect="1"/>
          </p:cNvPicPr>
          <p:nvPr/>
        </p:nvPicPr>
        <p:blipFill>
          <a:blip r:embed="rId4"/>
          <a:stretch>
            <a:fillRect/>
          </a:stretch>
        </p:blipFill>
        <p:spPr>
          <a:xfrm>
            <a:off x="1743646" y="4940730"/>
            <a:ext cx="4684542" cy="914400"/>
          </a:xfrm>
          <a:prstGeom prst="rect">
            <a:avLst/>
          </a:prstGeom>
        </p:spPr>
      </p:pic>
      <p:pic>
        <p:nvPicPr>
          <p:cNvPr id="13" name="Picture 12">
            <a:extLst>
              <a:ext uri="{FF2B5EF4-FFF2-40B4-BE49-F238E27FC236}">
                <a16:creationId xmlns:a16="http://schemas.microsoft.com/office/drawing/2014/main" id="{14A48060-FFEC-4B53-AD83-96967BF45910}"/>
              </a:ext>
            </a:extLst>
          </p:cNvPr>
          <p:cNvPicPr>
            <a:picLocks noChangeAspect="1"/>
          </p:cNvPicPr>
          <p:nvPr/>
        </p:nvPicPr>
        <p:blipFill>
          <a:blip r:embed="rId5"/>
          <a:stretch>
            <a:fillRect/>
          </a:stretch>
        </p:blipFill>
        <p:spPr>
          <a:xfrm>
            <a:off x="1743645" y="6344752"/>
            <a:ext cx="4684542" cy="914400"/>
          </a:xfrm>
          <a:prstGeom prst="rect">
            <a:avLst/>
          </a:prstGeom>
        </p:spPr>
      </p:pic>
      <p:pic>
        <p:nvPicPr>
          <p:cNvPr id="10" name="Picture 9">
            <a:extLst>
              <a:ext uri="{FF2B5EF4-FFF2-40B4-BE49-F238E27FC236}">
                <a16:creationId xmlns:a16="http://schemas.microsoft.com/office/drawing/2014/main" id="{127269BD-BC13-4E11-87AA-6D7CE699F138}"/>
              </a:ext>
            </a:extLst>
          </p:cNvPr>
          <p:cNvPicPr>
            <a:picLocks noChangeAspect="1"/>
          </p:cNvPicPr>
          <p:nvPr/>
        </p:nvPicPr>
        <p:blipFill>
          <a:blip r:embed="rId6"/>
          <a:stretch>
            <a:fillRect/>
          </a:stretch>
        </p:blipFill>
        <p:spPr>
          <a:xfrm>
            <a:off x="7864007" y="4940730"/>
            <a:ext cx="4562475" cy="2371725"/>
          </a:xfrm>
          <a:prstGeom prst="rect">
            <a:avLst/>
          </a:prstGeom>
        </p:spPr>
      </p:pic>
    </p:spTree>
    <p:extLst>
      <p:ext uri="{BB962C8B-B14F-4D97-AF65-F5344CB8AC3E}">
        <p14:creationId xmlns:p14="http://schemas.microsoft.com/office/powerpoint/2010/main" val="1132212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17291"/>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Performance Metrics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(متریک های عملکرد)</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308888" y="1130542"/>
            <a:ext cx="12141877" cy="3354765"/>
          </a:xfrm>
          <a:prstGeom prst="rect">
            <a:avLst/>
          </a:prstGeom>
          <a:noFill/>
        </p:spPr>
        <p:txBody>
          <a:bodyPr wrap="square" rtlCol="0">
            <a:spAutoFit/>
          </a:bodyPr>
          <a:lstStyle/>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q"/>
            </a:pPr>
            <a:r>
              <a:rPr lang="fa-IR" sz="2400" b="1" dirty="0">
                <a:solidFill>
                  <a:srgbClr val="FF0000"/>
                </a:solidFill>
                <a:latin typeface="IRANSansWeb(FaNum)" panose="02040503050201020203" pitchFamily="18" charset="-78"/>
                <a:cs typeface="IRANSansWeb(FaNum)" panose="02040503050201020203" pitchFamily="18" charset="-78"/>
              </a:rPr>
              <a:t>متریک‌های عملکرد در کلاسیفیکیشن (</a:t>
            </a:r>
            <a:r>
              <a:rPr lang="en-US" sz="2400" b="1" dirty="0">
                <a:solidFill>
                  <a:srgbClr val="FF0000"/>
                </a:solidFill>
                <a:latin typeface="IRANSansWeb(FaNum)" panose="02040503050201020203" pitchFamily="18" charset="-78"/>
                <a:cs typeface="IRANSansWeb(FaNum)" panose="02040503050201020203" pitchFamily="18" charset="-78"/>
              </a:rPr>
              <a:t>Classification</a:t>
            </a:r>
            <a:r>
              <a:rPr lang="fa-IR" sz="2400" b="1" dirty="0">
                <a:solidFill>
                  <a:srgbClr val="FF0000"/>
                </a:solidFill>
                <a:latin typeface="IRANSansWeb(FaNum)" panose="02040503050201020203" pitchFamily="18" charset="-78"/>
                <a:cs typeface="IRANSansWeb(FaNum)" panose="02040503050201020203" pitchFamily="18" charset="-78"/>
              </a:rPr>
              <a:t>)</a:t>
            </a:r>
          </a:p>
          <a:p>
            <a:pPr algn="just" rtl="1"/>
            <a:endParaRPr lang="fa-IR" sz="2400" b="1" dirty="0">
              <a:solidFill>
                <a:srgbClr val="FF0000"/>
              </a:solidFill>
              <a:latin typeface="IRANSansWeb(FaNum)" panose="02040503050201020203" pitchFamily="18" charset="-78"/>
              <a:cs typeface="IRANSansWeb(FaNum)" panose="02040503050201020203" pitchFamily="18" charset="-78"/>
            </a:endParaRPr>
          </a:p>
          <a:p>
            <a:pPr algn="just" rtl="1"/>
            <a:r>
              <a:rPr lang="en-US" sz="2000" b="1" dirty="0">
                <a:solidFill>
                  <a:schemeClr val="accent6">
                    <a:lumMod val="75000"/>
                  </a:schemeClr>
                </a:solidFill>
                <a:latin typeface="IRANSansWeb(FaNum)" panose="02040503050201020203" pitchFamily="18" charset="-78"/>
                <a:cs typeface="IRANSansWeb(FaNum)" panose="02040503050201020203" pitchFamily="18" charset="-78"/>
              </a:rPr>
              <a:t>F1 Score</a:t>
            </a:r>
            <a:endParaRPr lang="fa-IR" sz="2000" b="1" dirty="0">
              <a:solidFill>
                <a:schemeClr val="accent6">
                  <a:lumMod val="75000"/>
                </a:schemeClr>
              </a:solidFill>
              <a:latin typeface="IRANSansWeb(FaNum)" panose="02040503050201020203" pitchFamily="18" charset="-78"/>
              <a:cs typeface="IRANSansWeb(FaNum)" panose="02040503050201020203" pitchFamily="18" charset="-78"/>
            </a:endParaRP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F1 Score</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میانگین هماهنگ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Precision</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و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Recall</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است و برای سنجش کارایی مدل در مسائل با عدم تعادل بین کلاس‌ها مفید است.</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ویژگی‌ها:زمانی که نیاز به تعادل بین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Precision</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و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Recall</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داریم، مفید است.</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حساس به عملکرد روی کلاس‌های نامتوازن.</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0" name="Picture 9">
            <a:extLst>
              <a:ext uri="{FF2B5EF4-FFF2-40B4-BE49-F238E27FC236}">
                <a16:creationId xmlns:a16="http://schemas.microsoft.com/office/drawing/2014/main" id="{3F65C6CA-2253-46E5-B4E1-0548EB7B7A7C}"/>
              </a:ext>
            </a:extLst>
          </p:cNvPr>
          <p:cNvPicPr>
            <a:picLocks noChangeAspect="1"/>
          </p:cNvPicPr>
          <p:nvPr/>
        </p:nvPicPr>
        <p:blipFill>
          <a:blip r:embed="rId4"/>
          <a:stretch>
            <a:fillRect/>
          </a:stretch>
        </p:blipFill>
        <p:spPr>
          <a:xfrm>
            <a:off x="8662228" y="5143314"/>
            <a:ext cx="3422682" cy="945069"/>
          </a:xfrm>
          <a:prstGeom prst="rect">
            <a:avLst/>
          </a:prstGeom>
        </p:spPr>
      </p:pic>
      <p:pic>
        <p:nvPicPr>
          <p:cNvPr id="7" name="Picture 6">
            <a:extLst>
              <a:ext uri="{FF2B5EF4-FFF2-40B4-BE49-F238E27FC236}">
                <a16:creationId xmlns:a16="http://schemas.microsoft.com/office/drawing/2014/main" id="{040A4B7C-2125-435D-8526-83111B6F88C3}"/>
              </a:ext>
            </a:extLst>
          </p:cNvPr>
          <p:cNvPicPr>
            <a:picLocks noChangeAspect="1"/>
          </p:cNvPicPr>
          <p:nvPr/>
        </p:nvPicPr>
        <p:blipFill>
          <a:blip r:embed="rId5"/>
          <a:stretch>
            <a:fillRect/>
          </a:stretch>
        </p:blipFill>
        <p:spPr>
          <a:xfrm>
            <a:off x="2997168" y="3914106"/>
            <a:ext cx="4245907" cy="3509140"/>
          </a:xfrm>
          <a:prstGeom prst="rect">
            <a:avLst/>
          </a:prstGeom>
        </p:spPr>
      </p:pic>
    </p:spTree>
    <p:extLst>
      <p:ext uri="{BB962C8B-B14F-4D97-AF65-F5344CB8AC3E}">
        <p14:creationId xmlns:p14="http://schemas.microsoft.com/office/powerpoint/2010/main" val="2554896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17291"/>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Performance Metrics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(متریک های عملکرد)</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308888" y="1130542"/>
            <a:ext cx="12141877" cy="3600986"/>
          </a:xfrm>
          <a:prstGeom prst="rect">
            <a:avLst/>
          </a:prstGeom>
          <a:noFill/>
        </p:spPr>
        <p:txBody>
          <a:bodyPr wrap="square" rtlCol="0">
            <a:spAutoFit/>
          </a:bodyPr>
          <a:lstStyle/>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q"/>
            </a:pPr>
            <a:r>
              <a:rPr lang="fa-IR" sz="2400" b="1" dirty="0">
                <a:solidFill>
                  <a:srgbClr val="FF0000"/>
                </a:solidFill>
                <a:latin typeface="IRANSansWeb(FaNum)" panose="02040503050201020203" pitchFamily="18" charset="-78"/>
                <a:cs typeface="IRANSansWeb(FaNum)" panose="02040503050201020203" pitchFamily="18" charset="-78"/>
              </a:rPr>
              <a:t>متریک‌های عملکرد در کلاسیفیکیشن (</a:t>
            </a:r>
            <a:r>
              <a:rPr lang="en-US" sz="2400" b="1" dirty="0">
                <a:solidFill>
                  <a:srgbClr val="FF0000"/>
                </a:solidFill>
                <a:latin typeface="IRANSansWeb(FaNum)" panose="02040503050201020203" pitchFamily="18" charset="-78"/>
                <a:cs typeface="IRANSansWeb(FaNum)" panose="02040503050201020203" pitchFamily="18" charset="-78"/>
              </a:rPr>
              <a:t>Classification</a:t>
            </a:r>
            <a:r>
              <a:rPr lang="fa-IR" sz="2400" b="1" dirty="0">
                <a:solidFill>
                  <a:srgbClr val="FF0000"/>
                </a:solidFill>
                <a:latin typeface="IRANSansWeb(FaNum)" panose="02040503050201020203" pitchFamily="18" charset="-78"/>
                <a:cs typeface="IRANSansWeb(FaNum)" panose="02040503050201020203" pitchFamily="18" charset="-78"/>
              </a:rPr>
              <a:t>)</a:t>
            </a:r>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en-US" sz="2000" b="1" dirty="0">
                <a:solidFill>
                  <a:schemeClr val="accent6">
                    <a:lumMod val="75000"/>
                  </a:schemeClr>
                </a:solidFill>
                <a:latin typeface="IRANSansWeb(FaNum)" panose="02040503050201020203" pitchFamily="18" charset="-78"/>
                <a:cs typeface="IRANSansWeb(FaNum)" panose="02040503050201020203" pitchFamily="18" charset="-78"/>
              </a:rPr>
              <a:t>ROC</a:t>
            </a:r>
            <a:r>
              <a:rPr lang="fa-IR" sz="2000" b="1" dirty="0">
                <a:solidFill>
                  <a:schemeClr val="accent6">
                    <a:lumMod val="75000"/>
                  </a:schemeClr>
                </a:solidFill>
                <a:latin typeface="IRANSansWeb(FaNum)" panose="02040503050201020203" pitchFamily="18" charset="-78"/>
                <a:cs typeface="IRANSansWeb(FaNum)" panose="02040503050201020203" pitchFamily="18" charset="-78"/>
              </a:rPr>
              <a:t> </a:t>
            </a:r>
            <a:r>
              <a:rPr lang="en-US" sz="2000" b="1" dirty="0">
                <a:solidFill>
                  <a:schemeClr val="accent6">
                    <a:lumMod val="75000"/>
                  </a:schemeClr>
                </a:solidFill>
                <a:latin typeface="IRANSansWeb(FaNum)" panose="02040503050201020203" pitchFamily="18" charset="-78"/>
                <a:cs typeface="IRANSansWeb(FaNum)" panose="02040503050201020203" pitchFamily="18" charset="-78"/>
              </a:rPr>
              <a:t> </a:t>
            </a:r>
            <a:r>
              <a:rPr lang="fa-IR" sz="2000" b="1" dirty="0">
                <a:solidFill>
                  <a:schemeClr val="accent6">
                    <a:lumMod val="75000"/>
                  </a:schemeClr>
                </a:solidFill>
                <a:latin typeface="IRANSansWeb(FaNum)" panose="02040503050201020203" pitchFamily="18" charset="-78"/>
                <a:cs typeface="IRANSansWeb(FaNum)" panose="02040503050201020203" pitchFamily="18" charset="-78"/>
              </a:rPr>
              <a:t>و </a:t>
            </a:r>
            <a:r>
              <a:rPr lang="en-US" sz="2000" b="1" dirty="0">
                <a:solidFill>
                  <a:schemeClr val="accent6">
                    <a:lumMod val="75000"/>
                  </a:schemeClr>
                </a:solidFill>
                <a:latin typeface="IRANSansWeb(FaNum)" panose="02040503050201020203" pitchFamily="18" charset="-78"/>
                <a:cs typeface="IRANSansWeb(FaNum)" panose="02040503050201020203" pitchFamily="18" charset="-78"/>
              </a:rPr>
              <a:t>AUC</a:t>
            </a:r>
            <a:endParaRPr lang="fa-IR" sz="2000" b="1" dirty="0">
              <a:solidFill>
                <a:schemeClr val="accent6">
                  <a:lumMod val="75000"/>
                </a:schemeClr>
              </a:solidFill>
              <a:latin typeface="IRANSansWeb(FaNum)" panose="02040503050201020203" pitchFamily="18" charset="-78"/>
              <a:cs typeface="IRANSansWeb(FaNum)" panose="02040503050201020203" pitchFamily="18" charset="-78"/>
            </a:endParaRPr>
          </a:p>
          <a:p>
            <a:pPr algn="just" rtl="1"/>
            <a:r>
              <a:rPr lang="en-US" sz="2000" b="1" dirty="0">
                <a:latin typeface="IRANSansWeb(FaNum)" panose="02040503050201020203" pitchFamily="18" charset="-78"/>
                <a:cs typeface="IRANSansWeb(FaNum)" panose="02040503050201020203" pitchFamily="18" charset="-78"/>
              </a:rPr>
              <a:t>ROC Curve (Receiver Operating Characteristic Curve) </a:t>
            </a:r>
            <a:endParaRPr lang="fa-IR" sz="2000" b="1" dirty="0">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نموداری که رابطه بین نرخ تشخیص‌های مثبت واقعی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True Positive Rate</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و نرخ تشخیص‌های مثبت کاذب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False Positive Rate)</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را نشان می‌دهد.</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ویژگی‌ها:مفید برای ارزیابی عملکرد مدل در مشکلات کلاسیفیکیشن باینری.</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نشان‌دهنده توانایی مدل در تمایز بین کلاس‌ها.</a:t>
            </a:r>
          </a:p>
          <a:p>
            <a:pPr algn="just" rtl="1"/>
            <a:r>
              <a:rPr lang="en-US" sz="2000" b="1" dirty="0">
                <a:solidFill>
                  <a:schemeClr val="tx1">
                    <a:lumMod val="95000"/>
                    <a:lumOff val="5000"/>
                  </a:schemeClr>
                </a:solidFill>
                <a:latin typeface="IRANSansWeb(FaNum)" panose="02040503050201020203" pitchFamily="18" charset="-78"/>
                <a:cs typeface="IRANSansWeb(FaNum)" panose="02040503050201020203" pitchFamily="18" charset="-78"/>
              </a:rPr>
              <a:t>AUC (Area Under the Curve) </a:t>
            </a:r>
            <a:endParaRPr lang="fa-IR"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مساحت زیر منحنی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ROC</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است و به عنوان معیاری کلی برای عملکرد مدل در نظر گرفته می‌شود.</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ویژگی‌ها:مقدار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AUC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بین 0 و 1 است.</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AUC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بالا نشان‌دهنده توانایی خوب مدل در تفکیک بین کلاس‌ها است.</a:t>
            </a:r>
            <a:endParaRPr lang="fa-IR" sz="2000" b="1"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1" name="Picture 10">
            <a:extLst>
              <a:ext uri="{FF2B5EF4-FFF2-40B4-BE49-F238E27FC236}">
                <a16:creationId xmlns:a16="http://schemas.microsoft.com/office/drawing/2014/main" id="{3803C2A3-39F3-47DD-AC98-9A051CE3879C}"/>
              </a:ext>
            </a:extLst>
          </p:cNvPr>
          <p:cNvPicPr>
            <a:picLocks noChangeAspect="1"/>
          </p:cNvPicPr>
          <p:nvPr/>
        </p:nvPicPr>
        <p:blipFill>
          <a:blip r:embed="rId4"/>
          <a:stretch>
            <a:fillRect/>
          </a:stretch>
        </p:blipFill>
        <p:spPr>
          <a:xfrm>
            <a:off x="3110443" y="4740746"/>
            <a:ext cx="3576107" cy="3146260"/>
          </a:xfrm>
          <a:prstGeom prst="rect">
            <a:avLst/>
          </a:prstGeom>
        </p:spPr>
      </p:pic>
      <p:pic>
        <p:nvPicPr>
          <p:cNvPr id="13" name="Picture 12">
            <a:extLst>
              <a:ext uri="{FF2B5EF4-FFF2-40B4-BE49-F238E27FC236}">
                <a16:creationId xmlns:a16="http://schemas.microsoft.com/office/drawing/2014/main" id="{EC2F8321-B39B-42C5-85B6-E5C50425A113}"/>
              </a:ext>
            </a:extLst>
          </p:cNvPr>
          <p:cNvPicPr>
            <a:picLocks noChangeAspect="1"/>
          </p:cNvPicPr>
          <p:nvPr/>
        </p:nvPicPr>
        <p:blipFill>
          <a:blip r:embed="rId5"/>
          <a:stretch>
            <a:fillRect/>
          </a:stretch>
        </p:blipFill>
        <p:spPr>
          <a:xfrm>
            <a:off x="7723718" y="4731528"/>
            <a:ext cx="3895725" cy="3146260"/>
          </a:xfrm>
          <a:prstGeom prst="rect">
            <a:avLst/>
          </a:prstGeom>
        </p:spPr>
      </p:pic>
    </p:spTree>
    <p:extLst>
      <p:ext uri="{BB962C8B-B14F-4D97-AF65-F5344CB8AC3E}">
        <p14:creationId xmlns:p14="http://schemas.microsoft.com/office/powerpoint/2010/main" val="1799943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52250"/>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Performance Metrics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(متریک های عملکرد)</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720427" y="1154393"/>
            <a:ext cx="11680497" cy="2677656"/>
          </a:xfrm>
          <a:prstGeom prst="rect">
            <a:avLst/>
          </a:prstGeom>
          <a:noFill/>
        </p:spPr>
        <p:txBody>
          <a:bodyPr wrap="square" rtlCol="0">
            <a:spAutoFit/>
          </a:bodyPr>
          <a:lstStyle/>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q"/>
            </a:pPr>
            <a:r>
              <a:rPr lang="fa-IR" sz="2400" b="1" dirty="0">
                <a:solidFill>
                  <a:srgbClr val="FF0000"/>
                </a:solidFill>
                <a:latin typeface="IRANSansWeb(FaNum)" panose="02040503050201020203" pitchFamily="18" charset="-78"/>
                <a:cs typeface="IRANSansWeb(FaNum)" panose="02040503050201020203" pitchFamily="18" charset="-78"/>
              </a:rPr>
              <a:t>متریک‌های عملکرد در ناحیه بندی (</a:t>
            </a:r>
            <a:r>
              <a:rPr lang="en-US" sz="2400" b="1" dirty="0">
                <a:solidFill>
                  <a:srgbClr val="FF0000"/>
                </a:solidFill>
                <a:latin typeface="IRANSansWeb(FaNum)" panose="02040503050201020203" pitchFamily="18" charset="-78"/>
                <a:cs typeface="IRANSansWeb(FaNum)" panose="02040503050201020203" pitchFamily="18" charset="-78"/>
              </a:rPr>
              <a:t>Segmentation</a:t>
            </a:r>
            <a:r>
              <a:rPr lang="fa-IR" sz="2400" b="1" dirty="0">
                <a:solidFill>
                  <a:srgbClr val="FF0000"/>
                </a:solidFill>
                <a:latin typeface="IRANSansWeb(FaNum)" panose="02040503050201020203" pitchFamily="18" charset="-78"/>
                <a:cs typeface="IRANSansWeb(FaNum)" panose="02040503050201020203" pitchFamily="18" charset="-78"/>
              </a:rPr>
              <a:t>)</a:t>
            </a:r>
          </a:p>
          <a:p>
            <a:pPr algn="just" rtl="1"/>
            <a:r>
              <a:rPr lang="en-US" sz="2000" b="1" dirty="0" err="1">
                <a:solidFill>
                  <a:schemeClr val="accent6">
                    <a:lumMod val="75000"/>
                  </a:schemeClr>
                </a:solidFill>
                <a:latin typeface="IRANSansWeb(FaNum)" panose="02040503050201020203" pitchFamily="18" charset="-78"/>
                <a:cs typeface="IRANSansWeb(FaNum)" panose="02040503050201020203" pitchFamily="18" charset="-78"/>
              </a:rPr>
              <a:t>IoU</a:t>
            </a:r>
            <a:r>
              <a:rPr lang="en-US" sz="2000" b="1" dirty="0">
                <a:solidFill>
                  <a:schemeClr val="accent6">
                    <a:lumMod val="75000"/>
                  </a:schemeClr>
                </a:solidFill>
                <a:latin typeface="IRANSansWeb(FaNum)" panose="02040503050201020203" pitchFamily="18" charset="-78"/>
                <a:cs typeface="IRANSansWeb(FaNum)" panose="02040503050201020203" pitchFamily="18" charset="-78"/>
              </a:rPr>
              <a:t> (Intersection over Union)</a:t>
            </a:r>
            <a:endParaRPr lang="fa-IR" sz="2000" b="1" dirty="0">
              <a:solidFill>
                <a:schemeClr val="accent6">
                  <a:lumMod val="7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معیاری است که میزان تداخل بین پیش‌بینی و واقعیت را اندازه‌گیری می‌کند. به عنوان نسبت مساحت تداخل به مساحت اتحاد بین دو مجموعه تعریف می‌شود.</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ویژگی‌ها:مناسب برای ارزیابی کیفیت سگمنتیشن اشیا در تصاویر.</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مقدار بالای </a:t>
            </a:r>
            <a:r>
              <a:rPr lang="en-US" sz="2000" dirty="0" err="1">
                <a:solidFill>
                  <a:schemeClr val="tx1">
                    <a:lumMod val="95000"/>
                    <a:lumOff val="5000"/>
                  </a:schemeClr>
                </a:solidFill>
                <a:latin typeface="IRANSansWeb(FaNum)" panose="02040503050201020203" pitchFamily="18" charset="-78"/>
                <a:cs typeface="IRANSansWeb(FaNum)" panose="02040503050201020203" pitchFamily="18" charset="-78"/>
              </a:rPr>
              <a:t>IoU</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نشان‌دهنده پیش‌بینی دقیق و هم‌پوشانی خوب با ماسک واقعی است.</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9C50EC01-F498-4165-A5F3-CB665EB189FD}"/>
              </a:ext>
            </a:extLst>
          </p:cNvPr>
          <p:cNvPicPr>
            <a:picLocks noChangeAspect="1"/>
          </p:cNvPicPr>
          <p:nvPr/>
        </p:nvPicPr>
        <p:blipFill>
          <a:blip r:embed="rId4"/>
          <a:stretch>
            <a:fillRect/>
          </a:stretch>
        </p:blipFill>
        <p:spPr>
          <a:xfrm>
            <a:off x="2109215" y="4664661"/>
            <a:ext cx="2336371" cy="838345"/>
          </a:xfrm>
          <a:prstGeom prst="rect">
            <a:avLst/>
          </a:prstGeom>
        </p:spPr>
      </p:pic>
      <p:pic>
        <p:nvPicPr>
          <p:cNvPr id="10" name="Picture 9">
            <a:extLst>
              <a:ext uri="{FF2B5EF4-FFF2-40B4-BE49-F238E27FC236}">
                <a16:creationId xmlns:a16="http://schemas.microsoft.com/office/drawing/2014/main" id="{7561DE37-B9D3-4129-A624-BC1E81F9994F}"/>
              </a:ext>
            </a:extLst>
          </p:cNvPr>
          <p:cNvPicPr>
            <a:picLocks noChangeAspect="1"/>
          </p:cNvPicPr>
          <p:nvPr/>
        </p:nvPicPr>
        <p:blipFill>
          <a:blip r:embed="rId5"/>
          <a:stretch>
            <a:fillRect/>
          </a:stretch>
        </p:blipFill>
        <p:spPr>
          <a:xfrm>
            <a:off x="4699547" y="3968222"/>
            <a:ext cx="8701377" cy="2737162"/>
          </a:xfrm>
          <a:prstGeom prst="rect">
            <a:avLst/>
          </a:prstGeom>
        </p:spPr>
      </p:pic>
    </p:spTree>
    <p:extLst>
      <p:ext uri="{BB962C8B-B14F-4D97-AF65-F5344CB8AC3E}">
        <p14:creationId xmlns:p14="http://schemas.microsoft.com/office/powerpoint/2010/main" val="2905874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52250"/>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Performance Metrics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(متریک های عملکرد)</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720427" y="1154393"/>
            <a:ext cx="11680497" cy="2677656"/>
          </a:xfrm>
          <a:prstGeom prst="rect">
            <a:avLst/>
          </a:prstGeom>
          <a:noFill/>
        </p:spPr>
        <p:txBody>
          <a:bodyPr wrap="square" rtlCol="0">
            <a:spAutoFit/>
          </a:bodyPr>
          <a:lstStyle/>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q"/>
            </a:pPr>
            <a:r>
              <a:rPr lang="fa-IR" sz="2400" b="1" dirty="0">
                <a:solidFill>
                  <a:srgbClr val="FF0000"/>
                </a:solidFill>
                <a:latin typeface="IRANSansWeb(FaNum)" panose="02040503050201020203" pitchFamily="18" charset="-78"/>
                <a:cs typeface="IRANSansWeb(FaNum)" panose="02040503050201020203" pitchFamily="18" charset="-78"/>
              </a:rPr>
              <a:t>متریک‌های عملکرد در ناحیه بندی (</a:t>
            </a:r>
            <a:r>
              <a:rPr lang="en-US" sz="2400" b="1" dirty="0">
                <a:solidFill>
                  <a:srgbClr val="FF0000"/>
                </a:solidFill>
                <a:latin typeface="IRANSansWeb(FaNum)" panose="02040503050201020203" pitchFamily="18" charset="-78"/>
                <a:cs typeface="IRANSansWeb(FaNum)" panose="02040503050201020203" pitchFamily="18" charset="-78"/>
              </a:rPr>
              <a:t>Segmentation</a:t>
            </a:r>
            <a:r>
              <a:rPr lang="fa-IR" sz="2400" b="1" dirty="0">
                <a:solidFill>
                  <a:srgbClr val="FF0000"/>
                </a:solidFill>
                <a:latin typeface="IRANSansWeb(FaNum)" panose="02040503050201020203" pitchFamily="18" charset="-78"/>
                <a:cs typeface="IRANSansWeb(FaNum)" panose="02040503050201020203" pitchFamily="18" charset="-78"/>
              </a:rPr>
              <a:t>)</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en-US" sz="2000" dirty="0">
                <a:solidFill>
                  <a:schemeClr val="accent6">
                    <a:lumMod val="75000"/>
                  </a:schemeClr>
                </a:solidFill>
                <a:latin typeface="IRANSansWeb(FaNum)" panose="02040503050201020203" pitchFamily="18" charset="-78"/>
                <a:cs typeface="IRANSansWeb(FaNum)" panose="02040503050201020203" pitchFamily="18" charset="-78"/>
              </a:rPr>
              <a:t>Dice Coefficient </a:t>
            </a:r>
            <a:endParaRPr lang="fa-IR" sz="2000" dirty="0">
              <a:solidFill>
                <a:schemeClr val="accent6">
                  <a:lumMod val="7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مشابه </a:t>
            </a:r>
            <a:r>
              <a:rPr lang="en-US" sz="2000" dirty="0" err="1">
                <a:solidFill>
                  <a:schemeClr val="tx1">
                    <a:lumMod val="95000"/>
                    <a:lumOff val="5000"/>
                  </a:schemeClr>
                </a:solidFill>
                <a:latin typeface="IRANSansWeb(FaNum)" panose="02040503050201020203" pitchFamily="18" charset="-78"/>
                <a:cs typeface="IRANSansWeb(FaNum)" panose="02040503050201020203" pitchFamily="18" charset="-78"/>
              </a:rPr>
              <a:t>IoU</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نیز میزان هم‌پوشانی بین پیش‌بینی و واقعیت را اندازه‌گیری می‌کند، اما با فرمول متفاوت.</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ویژگی‌ها:حساس‌تر به عدم توازن در کلاس‌های مختلف.</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معمولاً در کاربردهای پزشکی استفاده می‌شود.</a:t>
            </a:r>
            <a:endParaRPr lang="fa-IR" sz="2000" b="1"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fa-IR"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2" name="Picture 11">
            <a:extLst>
              <a:ext uri="{FF2B5EF4-FFF2-40B4-BE49-F238E27FC236}">
                <a16:creationId xmlns:a16="http://schemas.microsoft.com/office/drawing/2014/main" id="{245B09E9-94E9-4B61-A7B5-3A126C5DF3FE}"/>
              </a:ext>
            </a:extLst>
          </p:cNvPr>
          <p:cNvPicPr>
            <a:picLocks noChangeAspect="1"/>
          </p:cNvPicPr>
          <p:nvPr/>
        </p:nvPicPr>
        <p:blipFill>
          <a:blip r:embed="rId4"/>
          <a:stretch>
            <a:fillRect/>
          </a:stretch>
        </p:blipFill>
        <p:spPr>
          <a:xfrm>
            <a:off x="3346823" y="5010282"/>
            <a:ext cx="3398696" cy="838345"/>
          </a:xfrm>
          <a:prstGeom prst="rect">
            <a:avLst/>
          </a:prstGeom>
        </p:spPr>
      </p:pic>
      <p:pic>
        <p:nvPicPr>
          <p:cNvPr id="13" name="Picture 12">
            <a:extLst>
              <a:ext uri="{FF2B5EF4-FFF2-40B4-BE49-F238E27FC236}">
                <a16:creationId xmlns:a16="http://schemas.microsoft.com/office/drawing/2014/main" id="{45D1662C-D8EB-4B34-A396-5C65A7789F28}"/>
              </a:ext>
            </a:extLst>
          </p:cNvPr>
          <p:cNvPicPr>
            <a:picLocks noChangeAspect="1"/>
          </p:cNvPicPr>
          <p:nvPr/>
        </p:nvPicPr>
        <p:blipFill>
          <a:blip r:embed="rId5"/>
          <a:stretch>
            <a:fillRect/>
          </a:stretch>
        </p:blipFill>
        <p:spPr>
          <a:xfrm>
            <a:off x="7791365" y="3832049"/>
            <a:ext cx="3907068" cy="3054421"/>
          </a:xfrm>
          <a:prstGeom prst="rect">
            <a:avLst/>
          </a:prstGeom>
        </p:spPr>
      </p:pic>
    </p:spTree>
    <p:extLst>
      <p:ext uri="{BB962C8B-B14F-4D97-AF65-F5344CB8AC3E}">
        <p14:creationId xmlns:p14="http://schemas.microsoft.com/office/powerpoint/2010/main" val="700249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52250"/>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Performance Metrics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(متریک های عملکرد)</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720427" y="1154393"/>
            <a:ext cx="11680497" cy="2369880"/>
          </a:xfrm>
          <a:prstGeom prst="rect">
            <a:avLst/>
          </a:prstGeom>
          <a:noFill/>
        </p:spPr>
        <p:txBody>
          <a:bodyPr wrap="square" rtlCol="0">
            <a:spAutoFit/>
          </a:bodyPr>
          <a:lstStyle/>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q"/>
            </a:pPr>
            <a:r>
              <a:rPr lang="fa-IR" sz="2400" b="1" dirty="0">
                <a:solidFill>
                  <a:srgbClr val="FF0000"/>
                </a:solidFill>
                <a:latin typeface="IRANSansWeb(FaNum)" panose="02040503050201020203" pitchFamily="18" charset="-78"/>
                <a:cs typeface="IRANSansWeb(FaNum)" panose="02040503050201020203" pitchFamily="18" charset="-78"/>
              </a:rPr>
              <a:t>متریک‌های عملکرد در ناحیه بندی (</a:t>
            </a:r>
            <a:r>
              <a:rPr lang="en-US" sz="2400" b="1" dirty="0">
                <a:solidFill>
                  <a:srgbClr val="FF0000"/>
                </a:solidFill>
                <a:latin typeface="IRANSansWeb(FaNum)" panose="02040503050201020203" pitchFamily="18" charset="-78"/>
                <a:cs typeface="IRANSansWeb(FaNum)" panose="02040503050201020203" pitchFamily="18" charset="-78"/>
              </a:rPr>
              <a:t>Segmentation</a:t>
            </a:r>
            <a:r>
              <a:rPr lang="fa-IR" sz="2400" b="1" dirty="0">
                <a:solidFill>
                  <a:srgbClr val="FF0000"/>
                </a:solidFill>
                <a:latin typeface="IRANSansWeb(FaNum)" panose="02040503050201020203" pitchFamily="18" charset="-78"/>
                <a:cs typeface="IRANSansWeb(FaNum)" panose="02040503050201020203" pitchFamily="18" charset="-78"/>
              </a:rPr>
              <a:t>)</a:t>
            </a:r>
          </a:p>
          <a:p>
            <a:pPr algn="just" rtl="1"/>
            <a:endParaRPr lang="fa-IR"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en-US" sz="2000" i="0" dirty="0">
                <a:solidFill>
                  <a:schemeClr val="accent6">
                    <a:lumMod val="75000"/>
                  </a:schemeClr>
                </a:solidFill>
                <a:effectLst/>
                <a:latin typeface="IRANSansWeb(FaNum)" panose="02040503050201020203" pitchFamily="18" charset="-78"/>
                <a:cs typeface="IRANSansWeb(FaNum)" panose="02040503050201020203" pitchFamily="18" charset="-78"/>
              </a:rPr>
              <a:t>Pixel Accuracy</a:t>
            </a:r>
            <a:endParaRPr lang="fa-IR" sz="2000" dirty="0">
              <a:solidFill>
                <a:schemeClr val="accent6">
                  <a:lumMod val="75000"/>
                </a:schemeClr>
              </a:solidFill>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نسبت تعداد پیکسل‌های درست پیش‌بینی شده به کل پیکسل‌ها است. </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ویژگی‌ها:ساده و مستقیم برای اندازه‌گیری دقت.</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ممکن است در صورت وجود عدم توازن در اندازه مناطق، گمراه‌کننده باشد.</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4" name="Picture 13">
            <a:extLst>
              <a:ext uri="{FF2B5EF4-FFF2-40B4-BE49-F238E27FC236}">
                <a16:creationId xmlns:a16="http://schemas.microsoft.com/office/drawing/2014/main" id="{483C05CB-4B84-4136-99F2-3ACC9CBE6D43}"/>
              </a:ext>
            </a:extLst>
          </p:cNvPr>
          <p:cNvPicPr>
            <a:picLocks noChangeAspect="1"/>
          </p:cNvPicPr>
          <p:nvPr/>
        </p:nvPicPr>
        <p:blipFill>
          <a:blip r:embed="rId4"/>
          <a:stretch>
            <a:fillRect/>
          </a:stretch>
        </p:blipFill>
        <p:spPr>
          <a:xfrm>
            <a:off x="939475" y="4916707"/>
            <a:ext cx="4380951" cy="851584"/>
          </a:xfrm>
          <a:prstGeom prst="rect">
            <a:avLst/>
          </a:prstGeom>
        </p:spPr>
      </p:pic>
      <p:pic>
        <p:nvPicPr>
          <p:cNvPr id="16" name="Picture 15">
            <a:extLst>
              <a:ext uri="{FF2B5EF4-FFF2-40B4-BE49-F238E27FC236}">
                <a16:creationId xmlns:a16="http://schemas.microsoft.com/office/drawing/2014/main" id="{6F4A1F7F-B718-4521-8F66-38B09A6D65F9}"/>
              </a:ext>
            </a:extLst>
          </p:cNvPr>
          <p:cNvPicPr>
            <a:picLocks noChangeAspect="1"/>
          </p:cNvPicPr>
          <p:nvPr/>
        </p:nvPicPr>
        <p:blipFill>
          <a:blip r:embed="rId5"/>
          <a:stretch>
            <a:fillRect/>
          </a:stretch>
        </p:blipFill>
        <p:spPr>
          <a:xfrm>
            <a:off x="5769173" y="3822539"/>
            <a:ext cx="7644384" cy="3039919"/>
          </a:xfrm>
          <a:prstGeom prst="rect">
            <a:avLst/>
          </a:prstGeom>
        </p:spPr>
      </p:pic>
    </p:spTree>
    <p:extLst>
      <p:ext uri="{BB962C8B-B14F-4D97-AF65-F5344CB8AC3E}">
        <p14:creationId xmlns:p14="http://schemas.microsoft.com/office/powerpoint/2010/main" val="1543481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63278"/>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Performance Metrics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(متریک های عملکرد)</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770268" y="1325533"/>
            <a:ext cx="11680497" cy="3908762"/>
          </a:xfrm>
          <a:prstGeom prst="rect">
            <a:avLst/>
          </a:prstGeom>
          <a:noFill/>
        </p:spPr>
        <p:txBody>
          <a:bodyPr wrap="square" rtlCol="0">
            <a:spAutoFit/>
          </a:bodyPr>
          <a:lstStyle/>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q"/>
            </a:pPr>
            <a:r>
              <a:rPr lang="fa-IR" sz="2400" b="1" dirty="0">
                <a:solidFill>
                  <a:srgbClr val="FF0000"/>
                </a:solidFill>
                <a:latin typeface="IRANSansWeb(FaNum)" panose="02040503050201020203" pitchFamily="18" charset="-78"/>
                <a:cs typeface="IRANSansWeb(FaNum)" panose="02040503050201020203" pitchFamily="18" charset="-78"/>
              </a:rPr>
              <a:t>متریک‌های عملکرد در تشخیص اشیا </a:t>
            </a:r>
            <a:r>
              <a:rPr lang="en-US" sz="2400" b="1" dirty="0">
                <a:solidFill>
                  <a:srgbClr val="FF0000"/>
                </a:solidFill>
                <a:latin typeface="IRANSansWeb(FaNum)" panose="02040503050201020203" pitchFamily="18" charset="-78"/>
                <a:cs typeface="IRANSansWeb(FaNum)" panose="02040503050201020203" pitchFamily="18" charset="-78"/>
              </a:rPr>
              <a:t>Object Detection)</a:t>
            </a:r>
            <a:r>
              <a:rPr lang="fa-IR" sz="2400" b="1" dirty="0">
                <a:solidFill>
                  <a:srgbClr val="FF0000"/>
                </a:solidFill>
                <a:latin typeface="IRANSansWeb(FaNum)" panose="02040503050201020203" pitchFamily="18" charset="-78"/>
                <a:cs typeface="IRANSansWeb(FaNum)" panose="02040503050201020203" pitchFamily="18" charset="-78"/>
              </a:rPr>
              <a:t>)</a:t>
            </a:r>
          </a:p>
          <a:p>
            <a:pPr algn="just" rtl="1"/>
            <a:r>
              <a:rPr lang="en-US" sz="2000" b="1" dirty="0">
                <a:solidFill>
                  <a:schemeClr val="accent6">
                    <a:lumMod val="75000"/>
                  </a:schemeClr>
                </a:solidFill>
                <a:latin typeface="IRANSansWeb(FaNum)" panose="02040503050201020203" pitchFamily="18" charset="-78"/>
                <a:cs typeface="IRANSansWeb(FaNum)" panose="02040503050201020203" pitchFamily="18" charset="-78"/>
              </a:rPr>
              <a:t>MAP (Mean Average Precision)</a:t>
            </a:r>
            <a:endParaRPr lang="fa-IR" sz="2000" b="1" dirty="0">
              <a:solidFill>
                <a:schemeClr val="accent6">
                  <a:lumMod val="75000"/>
                </a:schemeClr>
              </a:solidFill>
              <a:latin typeface="IRANSansWeb(FaNum)" panose="02040503050201020203" pitchFamily="18" charset="-78"/>
              <a:cs typeface="IRANSansWeb(FaNum)" panose="02040503050201020203" pitchFamily="18" charset="-78"/>
            </a:endParaRP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MAP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میانگین دقت متوسط برای تمام کلاس‌ها است و معیاری جامع برای ارزیابی عملکرد مدل‌های تشخیص اشیا به شمار می‌رود.</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ویژگی‌ها:حساس به دقت و جامعیت در تشخیص اشیا.</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نشان‌دهنده توانایی مدل در تشخیص و مکان‌یابی اشیا مختلف.</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en-US" sz="2000" b="1" dirty="0">
                <a:solidFill>
                  <a:schemeClr val="accent6">
                    <a:lumMod val="75000"/>
                  </a:schemeClr>
                </a:solidFill>
                <a:latin typeface="IRANSansWeb(FaNum)" panose="02040503050201020203" pitchFamily="18" charset="-78"/>
                <a:cs typeface="IRANSansWeb(FaNum)" panose="02040503050201020203" pitchFamily="18" charset="-78"/>
              </a:rPr>
              <a:t>Precision-Recall Curve</a:t>
            </a:r>
            <a:endParaRPr lang="fa-IR" sz="2000" b="1" dirty="0">
              <a:solidFill>
                <a:schemeClr val="accent6">
                  <a:lumMod val="7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نموداری که تغییرات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Precision</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در برابر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Recall</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را در سطوح مختلف آستانه</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Threshold)</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نشان می‌دهد.</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ویژگی‌ها:مفید برای ارزیابی عملکرد مدل در شناسایی اشیا.</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به تحلیل جامع عملکرد مدل در کلاس‌های مختلف کمک می‌کند.</a:t>
            </a:r>
            <a:endParaRPr lang="fa-IR" sz="2000" b="1"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761F80E8-BC27-4589-B09B-17B353EDB99A}"/>
              </a:ext>
            </a:extLst>
          </p:cNvPr>
          <p:cNvPicPr>
            <a:picLocks noChangeAspect="1"/>
          </p:cNvPicPr>
          <p:nvPr/>
        </p:nvPicPr>
        <p:blipFill>
          <a:blip r:embed="rId4"/>
          <a:stretch>
            <a:fillRect/>
          </a:stretch>
        </p:blipFill>
        <p:spPr>
          <a:xfrm>
            <a:off x="3309938" y="4665055"/>
            <a:ext cx="3284852" cy="3201268"/>
          </a:xfrm>
          <a:prstGeom prst="rect">
            <a:avLst/>
          </a:prstGeom>
        </p:spPr>
      </p:pic>
    </p:spTree>
    <p:extLst>
      <p:ext uri="{BB962C8B-B14F-4D97-AF65-F5344CB8AC3E}">
        <p14:creationId xmlns:p14="http://schemas.microsoft.com/office/powerpoint/2010/main" val="1671238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90817"/>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Quantization</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(کوانتیزیشن)</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433774" y="638797"/>
            <a:ext cx="11841421" cy="5940088"/>
          </a:xfrm>
          <a:prstGeom prst="rect">
            <a:avLst/>
          </a:prstGeom>
          <a:noFill/>
        </p:spPr>
        <p:txBody>
          <a:bodyPr wrap="square" rtlCol="0">
            <a:spAutoFit/>
          </a:bodyPr>
          <a:lstStyle/>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کوانتیزیشن فرآیند تبدیل مقادیر با دقت بالا (مانند اعداد اعشاری) به مقادیر با دقت کمتر (مانند اعداد صحیح) است. این فرآیند شامل استفاده از تعداد بیتی کمتر برای نمایش پارامترهای مدل و داده‌های ورودی است. به این ترتیب، مدل‌ها می‌توانند با حافظه کمتر و سرعت بیشتر اجرا شوند.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
            </a:pPr>
            <a:r>
              <a:rPr lang="en-US" sz="2400" b="1" i="0" dirty="0">
                <a:solidFill>
                  <a:srgbClr val="FF0000"/>
                </a:solidFill>
                <a:effectLst/>
                <a:latin typeface="IRANSansWeb(FaNum)" panose="02040503050201020203" pitchFamily="18" charset="-78"/>
                <a:cs typeface="IRANSansWeb(FaNum)" panose="02040503050201020203" pitchFamily="18" charset="-78"/>
              </a:rPr>
              <a:t>Integer Quantization </a:t>
            </a:r>
            <a:r>
              <a:rPr lang="fa-IR" sz="2400" b="1" i="0" dirty="0">
                <a:solidFill>
                  <a:srgbClr val="FF0000"/>
                </a:solidFill>
                <a:effectLst/>
                <a:latin typeface="IRANSansWeb(FaNum)" panose="02040503050201020203" pitchFamily="18" charset="-78"/>
                <a:cs typeface="IRANSansWeb(FaNum)" panose="02040503050201020203" pitchFamily="18" charset="-78"/>
              </a:rPr>
              <a:t>(کوانتیزیشن عدد صحیح)</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تمامی مقادیر وزن‌ها و فعال‌سازی‌های مدل به اعداد صحیح تبدیل می‌شوند. برای دستگاه‌های کم‌مصرف و با منابع محدود مفید است، زیرا عملیات محاسباتی با اعداد صحیح به‌طور کلی سریع‌تر و کم‌هزینه‌تر از عملیات با اعداد اعشاری است.</a:t>
            </a:r>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
            </a:pPr>
            <a:r>
              <a:rPr lang="en-US" sz="2400" b="1" i="0" dirty="0">
                <a:solidFill>
                  <a:srgbClr val="FF0000"/>
                </a:solidFill>
                <a:effectLst/>
                <a:latin typeface="IRANSansWeb(FaNum)" panose="02040503050201020203" pitchFamily="18" charset="-78"/>
                <a:cs typeface="IRANSansWeb(FaNum)" panose="02040503050201020203" pitchFamily="18" charset="-78"/>
              </a:rPr>
              <a:t>bit Quantization </a:t>
            </a:r>
            <a:r>
              <a:rPr lang="fa-IR" sz="2400" b="1" i="0" dirty="0">
                <a:solidFill>
                  <a:srgbClr val="FF0000"/>
                </a:solidFill>
                <a:effectLst/>
                <a:latin typeface="IRANSansWeb(FaNum)" panose="02040503050201020203" pitchFamily="18" charset="-78"/>
                <a:cs typeface="IRANSansWeb(FaNum)" panose="02040503050201020203" pitchFamily="18" charset="-78"/>
              </a:rPr>
              <a:t>(کوانتیزیشن ۸ بیتی)</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هر پارامتر و فعال‌سازی مدل به یک عدد ۸ بیتی (عدد صحیح بین 0 تا 255) تبدیل می‌شود.</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مزایا:کاهش چشمگیر حجم مدل و افزایش سرعت پردازش به دلیل کاهش حافظه و پهنای باند مورد نیاز.</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مناسب برای پیاده‌سازی در دستگاه‌هایی با محدودیت‌های شدید حافظه، مانند تلفن‌های هوشمند و دستگاه‌های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IoT</a:t>
            </a:r>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
            </a:pPr>
            <a:r>
              <a:rPr lang="en-US" sz="2400" b="1" i="0" dirty="0">
                <a:solidFill>
                  <a:srgbClr val="FF0000"/>
                </a:solidFill>
                <a:effectLst/>
                <a:latin typeface="IRANSansWeb(FaNum)" panose="02040503050201020203" pitchFamily="18" charset="-78"/>
                <a:cs typeface="IRANSansWeb(FaNum)" panose="02040503050201020203" pitchFamily="18" charset="-78"/>
              </a:rPr>
              <a:t>bit Quantization </a:t>
            </a:r>
            <a:r>
              <a:rPr lang="fa-IR" sz="2400" b="1" i="0" dirty="0">
                <a:solidFill>
                  <a:srgbClr val="FF0000"/>
                </a:solidFill>
                <a:effectLst/>
                <a:latin typeface="IRANSansWeb(FaNum)" panose="02040503050201020203" pitchFamily="18" charset="-78"/>
                <a:cs typeface="IRANSansWeb(FaNum)" panose="02040503050201020203" pitchFamily="18" charset="-78"/>
              </a:rPr>
              <a:t>(کوانتیزیشن ۱۶ بیتی)</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هر پارامتر به عدد ۱۶ بیتی تبدیل می‌شود، که معمولاً به عنوان نقطه میانی بین کوانتیزیشن کامل و حفظ دقت کامل عمل می‌کند.</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مزایا:حفظ بیشتر دقت نسبت به کوانتیزیشن ۸ بیتی با کمترین هزینه در کاهش اندازه مدل.</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برای سناریوهایی که تعادل بین دقت و کاهش اندازه مدل مورد نیاز است.</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ACD3B2EB-4EC5-4A46-BB7F-2DA21BCA2011}"/>
              </a:ext>
            </a:extLst>
          </p:cNvPr>
          <p:cNvPicPr>
            <a:picLocks noChangeAspect="1"/>
          </p:cNvPicPr>
          <p:nvPr/>
        </p:nvPicPr>
        <p:blipFill>
          <a:blip r:embed="rId4"/>
          <a:stretch>
            <a:fillRect/>
          </a:stretch>
        </p:blipFill>
        <p:spPr>
          <a:xfrm>
            <a:off x="1720427" y="6138722"/>
            <a:ext cx="3710009" cy="1800061"/>
          </a:xfrm>
          <a:prstGeom prst="rect">
            <a:avLst/>
          </a:prstGeom>
        </p:spPr>
      </p:pic>
    </p:spTree>
    <p:extLst>
      <p:ext uri="{BB962C8B-B14F-4D97-AF65-F5344CB8AC3E}">
        <p14:creationId xmlns:p14="http://schemas.microsoft.com/office/powerpoint/2010/main" val="2270923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141" y="263813"/>
            <a:ext cx="12141877" cy="695960"/>
          </a:xfrm>
          <a:prstGeom prst="rect">
            <a:avLst/>
          </a:prstGeom>
          <a:noFill/>
          <a:ln/>
        </p:spPr>
        <p:txBody>
          <a:bodyPr wrap="none" rtlCol="0" anchor="t"/>
          <a:lstStyle/>
          <a:p>
            <a:pPr algn="just" rtl="1"/>
            <a:r>
              <a:rPr lang="fa-IR" sz="4000" b="1" dirty="0">
                <a:solidFill>
                  <a:schemeClr val="accent1">
                    <a:lumMod val="75000"/>
                  </a:schemeClr>
                </a:solidFill>
                <a:latin typeface="IRANSansWeb(FaNum)" panose="02040503050201020203" pitchFamily="18" charset="-78"/>
                <a:cs typeface="IRANSansWeb(FaNum)" panose="02040503050201020203" pitchFamily="18" charset="-78"/>
              </a:rPr>
              <a:t>جلوگیری از بیش‌برازش</a:t>
            </a:r>
            <a:r>
              <a:rPr lang="en-US" sz="4000" b="1" dirty="0">
                <a:solidFill>
                  <a:schemeClr val="accent1">
                    <a:lumMod val="75000"/>
                  </a:schemeClr>
                </a:solidFill>
                <a:latin typeface="IRANSansWeb(FaNum)" panose="02040503050201020203" pitchFamily="18" charset="-78"/>
                <a:cs typeface="IRANSansWeb(FaNum)" panose="02040503050201020203" pitchFamily="18" charset="-78"/>
              </a:rPr>
              <a:t>Overfitting)</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a:t>
            </a:r>
            <a:r>
              <a:rPr lang="en-US" sz="4000" b="1" dirty="0">
                <a:solidFill>
                  <a:schemeClr val="accent1">
                    <a:lumMod val="75000"/>
                  </a:schemeClr>
                </a:solidFill>
                <a:latin typeface="IRANSansWeb(FaNum)" panose="02040503050201020203" pitchFamily="18" charset="-78"/>
                <a:cs typeface="IRANSansWeb(FaNum)" panose="02040503050201020203" pitchFamily="18" charset="-78"/>
              </a:rPr>
              <a:t> </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و کم‌برازش </a:t>
            </a:r>
            <a:r>
              <a:rPr lang="en-US" sz="4000" b="1" dirty="0">
                <a:solidFill>
                  <a:schemeClr val="accent1">
                    <a:lumMod val="75000"/>
                  </a:schemeClr>
                </a:solidFill>
                <a:latin typeface="IRANSansWeb(FaNum)" panose="02040503050201020203" pitchFamily="18" charset="-78"/>
                <a:cs typeface="IRANSansWeb(FaNum)" panose="02040503050201020203" pitchFamily="18" charset="-78"/>
              </a:rPr>
              <a:t>Underfitting)</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a:t>
            </a:r>
            <a:endParaRPr lang="fa-IR" sz="3600" b="1"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720141" y="1362109"/>
            <a:ext cx="11680497" cy="1631216"/>
          </a:xfrm>
          <a:prstGeom prst="rect">
            <a:avLst/>
          </a:prstGeom>
          <a:noFill/>
        </p:spPr>
        <p:txBody>
          <a:bodyPr wrap="square" rtlCol="0">
            <a:spAutoFit/>
          </a:bodyPr>
          <a:lstStyle/>
          <a:p>
            <a:pPr algn="just" rtl="1"/>
            <a:endParaRPr lang="en-US"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بیش‌برازش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Overfitting)</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زمانی رخ می‌دهد که مدل یادگیری ماشین داده‌های آموزشی را بیش از حد یاد می‌گیرد و در نتیجه توانایی تعمیم به داده‌های جدید را از دست می‌دهد.</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در مقابل، کم‌برازش</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Underfitting)</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زمانی اتفاق می‌افتد که مدل به اندازه کافی پیچیده نیست تا الگوهای داده‌ها را به درستی یاد بگیرد.</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7FEF4798-37C1-4098-918A-AF55BAF56F62}"/>
              </a:ext>
            </a:extLst>
          </p:cNvPr>
          <p:cNvPicPr>
            <a:picLocks noChangeAspect="1"/>
          </p:cNvPicPr>
          <p:nvPr/>
        </p:nvPicPr>
        <p:blipFill>
          <a:blip r:embed="rId4"/>
          <a:stretch>
            <a:fillRect/>
          </a:stretch>
        </p:blipFill>
        <p:spPr>
          <a:xfrm>
            <a:off x="4142178" y="3251162"/>
            <a:ext cx="6424613" cy="3616329"/>
          </a:xfrm>
          <a:prstGeom prst="rect">
            <a:avLst/>
          </a:prstGeom>
        </p:spPr>
      </p:pic>
    </p:spTree>
    <p:extLst>
      <p:ext uri="{BB962C8B-B14F-4D97-AF65-F5344CB8AC3E}">
        <p14:creationId xmlns:p14="http://schemas.microsoft.com/office/powerpoint/2010/main" val="174750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956816" y="217291"/>
            <a:ext cx="12141877" cy="695960"/>
          </a:xfrm>
          <a:prstGeom prst="rect">
            <a:avLst/>
          </a:prstGeom>
          <a:noFill/>
          <a:ln/>
        </p:spPr>
        <p:txBody>
          <a:bodyPr wrap="none" rtlCol="0" anchor="t"/>
          <a:lstStyle/>
          <a:p>
            <a:pPr algn="r" rtl="1">
              <a:lnSpc>
                <a:spcPts val="5468"/>
              </a:lnSpc>
            </a:pPr>
            <a:r>
              <a:rPr lang="fa-IR" sz="4000" b="1" dirty="0">
                <a:latin typeface="IRANSansWeb(FaNum)" panose="02040503050201020203" pitchFamily="18" charset="-78"/>
                <a:cs typeface="IRANSansWeb(FaNum)" panose="02040503050201020203" pitchFamily="18" charset="-78"/>
              </a:rPr>
              <a:t>مراحل توسعه و بهینه‌سازی مدل‌های یادگیری عمیق</a:t>
            </a:r>
            <a:r>
              <a:rPr lang="en-US" sz="4000" dirty="0">
                <a:latin typeface="IRANSansWeb(FaNum)" panose="02040503050201020203" pitchFamily="18" charset="-78"/>
                <a:cs typeface="IRANSansWeb(FaNum)" panose="02040503050201020203" pitchFamily="18" charset="-78"/>
              </a:rPr>
              <a:t> </a:t>
            </a: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134533" y="1705420"/>
            <a:ext cx="11680497" cy="5816977"/>
          </a:xfrm>
          <a:prstGeom prst="rect">
            <a:avLst/>
          </a:prstGeom>
          <a:noFill/>
        </p:spPr>
        <p:txBody>
          <a:bodyPr wrap="square" rtlCol="0">
            <a:spAutoFit/>
          </a:bodyPr>
          <a:lstStyle/>
          <a:p>
            <a:pPr marL="342900" indent="-342900" algn="just" rtl="1">
              <a:buFont typeface="Wingdings" panose="05000000000000000000" pitchFamily="2" charset="2"/>
              <a:buChar char="ü"/>
            </a:pPr>
            <a:r>
              <a:rPr lang="en-US" sz="2400" b="1" dirty="0">
                <a:solidFill>
                  <a:schemeClr val="tx1">
                    <a:lumMod val="95000"/>
                    <a:lumOff val="5000"/>
                  </a:schemeClr>
                </a:solidFill>
                <a:latin typeface="IRANSansWeb(FaNum)" panose="02040503050201020203" pitchFamily="18" charset="-78"/>
                <a:cs typeface="IRANSansWeb(FaNum)" panose="02040503050201020203" pitchFamily="18" charset="-78"/>
              </a:rPr>
              <a:t>Loss Functions</a:t>
            </a:r>
            <a:r>
              <a:rPr lang="fa-IR" sz="2400" b="1" dirty="0">
                <a:solidFill>
                  <a:schemeClr val="tx1">
                    <a:lumMod val="95000"/>
                    <a:lumOff val="5000"/>
                  </a:schemeClr>
                </a:solidFill>
                <a:latin typeface="IRANSansWeb(FaNum)" panose="02040503050201020203" pitchFamily="18" charset="-78"/>
                <a:cs typeface="IRANSansWeb(FaNum)" panose="02040503050201020203" pitchFamily="18" charset="-78"/>
              </a:rPr>
              <a:t> ( توابع هزینه یا زیان)</a:t>
            </a:r>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ü"/>
            </a:pPr>
            <a:r>
              <a:rPr lang="en-US" sz="2400" b="1" dirty="0">
                <a:solidFill>
                  <a:schemeClr val="tx1">
                    <a:lumMod val="95000"/>
                    <a:lumOff val="5000"/>
                  </a:schemeClr>
                </a:solidFill>
                <a:latin typeface="IRANSansWeb(FaNum)" panose="02040503050201020203" pitchFamily="18" charset="-78"/>
                <a:cs typeface="IRANSansWeb(FaNum)" panose="02040503050201020203" pitchFamily="18" charset="-78"/>
              </a:rPr>
              <a:t>Optimizers</a:t>
            </a:r>
            <a:r>
              <a:rPr lang="fa-IR" sz="2400" b="1" dirty="0">
                <a:solidFill>
                  <a:schemeClr val="tx1">
                    <a:lumMod val="95000"/>
                    <a:lumOff val="5000"/>
                  </a:schemeClr>
                </a:solidFill>
                <a:latin typeface="IRANSansWeb(FaNum)" panose="02040503050201020203" pitchFamily="18" charset="-78"/>
                <a:cs typeface="IRANSansWeb(FaNum)" panose="02040503050201020203" pitchFamily="18" charset="-78"/>
              </a:rPr>
              <a:t> (بهینه سازها)</a:t>
            </a:r>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ü"/>
            </a:pPr>
            <a:r>
              <a:rPr lang="en-US" sz="2400" b="1" dirty="0">
                <a:solidFill>
                  <a:schemeClr val="tx1">
                    <a:lumMod val="95000"/>
                    <a:lumOff val="5000"/>
                  </a:schemeClr>
                </a:solidFill>
                <a:latin typeface="IRANSansWeb(FaNum)" panose="02040503050201020203" pitchFamily="18" charset="-78"/>
                <a:cs typeface="IRANSansWeb(FaNum)" panose="02040503050201020203" pitchFamily="18" charset="-78"/>
              </a:rPr>
              <a:t>Activation Functions</a:t>
            </a:r>
            <a:r>
              <a:rPr lang="fa-IR" sz="2400" b="1" dirty="0">
                <a:solidFill>
                  <a:schemeClr val="tx1">
                    <a:lumMod val="95000"/>
                    <a:lumOff val="5000"/>
                  </a:schemeClr>
                </a:solidFill>
                <a:latin typeface="IRANSansWeb(FaNum)" panose="02040503050201020203" pitchFamily="18" charset="-78"/>
                <a:cs typeface="IRANSansWeb(FaNum)" panose="02040503050201020203" pitchFamily="18" charset="-78"/>
              </a:rPr>
              <a:t> (توابع فعالسازی)</a:t>
            </a:r>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ü"/>
            </a:pPr>
            <a:r>
              <a:rPr lang="en-US" sz="2400" b="1" dirty="0">
                <a:solidFill>
                  <a:schemeClr val="tx1">
                    <a:lumMod val="95000"/>
                    <a:lumOff val="5000"/>
                  </a:schemeClr>
                </a:solidFill>
                <a:latin typeface="IRANSansWeb(FaNum)" panose="02040503050201020203" pitchFamily="18" charset="-78"/>
                <a:cs typeface="IRANSansWeb(FaNum)" panose="02040503050201020203" pitchFamily="18" charset="-78"/>
              </a:rPr>
              <a:t>Hyper Parameters</a:t>
            </a:r>
            <a:r>
              <a:rPr lang="fa-IR" sz="2400" b="1" dirty="0">
                <a:solidFill>
                  <a:schemeClr val="tx1">
                    <a:lumMod val="95000"/>
                    <a:lumOff val="5000"/>
                  </a:schemeClr>
                </a:solidFill>
                <a:latin typeface="IRANSansWeb(FaNum)" panose="02040503050201020203" pitchFamily="18" charset="-78"/>
                <a:cs typeface="IRANSansWeb(FaNum)" panose="02040503050201020203" pitchFamily="18" charset="-78"/>
              </a:rPr>
              <a:t> (ابر پارامترها)</a:t>
            </a:r>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ü"/>
            </a:pPr>
            <a:r>
              <a:rPr lang="en-US" sz="2400" b="1" dirty="0">
                <a:solidFill>
                  <a:schemeClr val="tx1">
                    <a:lumMod val="95000"/>
                    <a:lumOff val="5000"/>
                  </a:schemeClr>
                </a:solidFill>
                <a:latin typeface="IRANSansWeb(FaNum)" panose="02040503050201020203" pitchFamily="18" charset="-78"/>
                <a:cs typeface="IRANSansWeb(FaNum)" panose="02040503050201020203" pitchFamily="18" charset="-78"/>
              </a:rPr>
              <a:t>Performance Metrics</a:t>
            </a:r>
            <a:r>
              <a:rPr lang="fa-IR" sz="2400" b="1" dirty="0">
                <a:solidFill>
                  <a:schemeClr val="tx1">
                    <a:lumMod val="95000"/>
                    <a:lumOff val="5000"/>
                  </a:schemeClr>
                </a:solidFill>
                <a:latin typeface="IRANSansWeb(FaNum)" panose="02040503050201020203" pitchFamily="18" charset="-78"/>
                <a:cs typeface="IRANSansWeb(FaNum)" panose="02040503050201020203" pitchFamily="18" charset="-78"/>
              </a:rPr>
              <a:t> (متریک های عملکرد)</a:t>
            </a:r>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ü"/>
            </a:pPr>
            <a:r>
              <a:rPr lang="en-US" sz="2400" b="1" dirty="0">
                <a:solidFill>
                  <a:schemeClr val="tx1">
                    <a:lumMod val="95000"/>
                    <a:lumOff val="5000"/>
                  </a:schemeClr>
                </a:solidFill>
                <a:latin typeface="IRANSansWeb(FaNum)" panose="02040503050201020203" pitchFamily="18" charset="-78"/>
                <a:cs typeface="IRANSansWeb(FaNum)" panose="02040503050201020203" pitchFamily="18" charset="-78"/>
              </a:rPr>
              <a:t>Quantization</a:t>
            </a:r>
            <a:r>
              <a:rPr lang="fa-IR" sz="2400" b="1" dirty="0">
                <a:solidFill>
                  <a:schemeClr val="tx1">
                    <a:lumMod val="95000"/>
                    <a:lumOff val="5000"/>
                  </a:schemeClr>
                </a:solidFill>
                <a:latin typeface="IRANSansWeb(FaNum)" panose="02040503050201020203" pitchFamily="18" charset="-78"/>
                <a:cs typeface="IRANSansWeb(FaNum)" panose="02040503050201020203" pitchFamily="18" charset="-78"/>
              </a:rPr>
              <a:t> (کوانتیزیشن)</a:t>
            </a:r>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457200" indent="-457200" algn="just" rtl="1">
              <a:buFont typeface="Wingdings" panose="05000000000000000000" pitchFamily="2" charset="2"/>
              <a:buChar char="ü"/>
            </a:pPr>
            <a:endParaRPr lang="fa-IR"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ü"/>
            </a:pPr>
            <a:r>
              <a:rPr lang="en-US" sz="2400" b="1" dirty="0">
                <a:solidFill>
                  <a:schemeClr val="tx1">
                    <a:lumMod val="95000"/>
                    <a:lumOff val="5000"/>
                  </a:schemeClr>
                </a:solidFill>
                <a:latin typeface="IRANSansWeb(FaNum)" panose="02040503050201020203" pitchFamily="18" charset="-78"/>
                <a:cs typeface="IRANSansWeb(FaNum)" panose="02040503050201020203" pitchFamily="18" charset="-78"/>
              </a:rPr>
              <a:t>Overfitting &amp; Underfitting</a:t>
            </a:r>
            <a:r>
              <a:rPr lang="fa-IR" sz="2400" b="1"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400" b="1" dirty="0">
                <a:solidFill>
                  <a:schemeClr val="tx1">
                    <a:lumMod val="95000"/>
                    <a:lumOff val="5000"/>
                  </a:schemeClr>
                </a:solidFill>
                <a:latin typeface="IRANSansWeb(FaNum)" panose="02040503050201020203" pitchFamily="18" charset="-78"/>
                <a:cs typeface="IRANSansWeb(FaNum)" panose="02040503050201020203" pitchFamily="18" charset="-78"/>
              </a:rPr>
              <a:t>Avoid</a:t>
            </a:r>
            <a:r>
              <a:rPr lang="fa-IR" sz="2400" b="1" dirty="0">
                <a:solidFill>
                  <a:schemeClr val="tx1">
                    <a:lumMod val="95000"/>
                    <a:lumOff val="5000"/>
                  </a:schemeClr>
                </a:solidFill>
                <a:latin typeface="IRANSansWeb(FaNum)" panose="02040503050201020203" pitchFamily="18" charset="-78"/>
                <a:cs typeface="IRANSansWeb(FaNum)" panose="02040503050201020203" pitchFamily="18" charset="-78"/>
              </a:rPr>
              <a:t> (حل مشکل بیش برازش و کم برازش )</a:t>
            </a:r>
          </a:p>
          <a:p>
            <a:pPr algn="just" rtl="1"/>
            <a:endParaRPr lang="fa-IR"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b="1"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spTree>
    <p:extLst>
      <p:ext uri="{BB962C8B-B14F-4D97-AF65-F5344CB8AC3E}">
        <p14:creationId xmlns:p14="http://schemas.microsoft.com/office/powerpoint/2010/main" val="3204995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141" y="263813"/>
            <a:ext cx="12141877" cy="695960"/>
          </a:xfrm>
          <a:prstGeom prst="rect">
            <a:avLst/>
          </a:prstGeom>
          <a:noFill/>
          <a:ln/>
        </p:spPr>
        <p:txBody>
          <a:bodyPr wrap="none" rtlCol="0" anchor="t"/>
          <a:lstStyle/>
          <a:p>
            <a:pPr algn="just" rtl="1"/>
            <a:r>
              <a:rPr lang="fa-IR" sz="4000" b="1" dirty="0">
                <a:solidFill>
                  <a:schemeClr val="accent1">
                    <a:lumMod val="75000"/>
                  </a:schemeClr>
                </a:solidFill>
                <a:latin typeface="IRANSansWeb(FaNum)" panose="02040503050201020203" pitchFamily="18" charset="-78"/>
                <a:cs typeface="IRANSansWeb(FaNum)" panose="02040503050201020203" pitchFamily="18" charset="-78"/>
              </a:rPr>
              <a:t>جلوگیری از بیش‌برازش</a:t>
            </a:r>
            <a:r>
              <a:rPr lang="en-US" sz="4000" b="1" dirty="0">
                <a:solidFill>
                  <a:schemeClr val="accent1">
                    <a:lumMod val="75000"/>
                  </a:schemeClr>
                </a:solidFill>
                <a:latin typeface="IRANSansWeb(FaNum)" panose="02040503050201020203" pitchFamily="18" charset="-78"/>
                <a:cs typeface="IRANSansWeb(FaNum)" panose="02040503050201020203" pitchFamily="18" charset="-78"/>
              </a:rPr>
              <a:t>Overfitting)</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a:t>
            </a:r>
            <a:r>
              <a:rPr lang="en-US" sz="4000" b="1" dirty="0">
                <a:solidFill>
                  <a:schemeClr val="accent1">
                    <a:lumMod val="75000"/>
                  </a:schemeClr>
                </a:solidFill>
                <a:latin typeface="IRANSansWeb(FaNum)" panose="02040503050201020203" pitchFamily="18" charset="-78"/>
                <a:cs typeface="IRANSansWeb(FaNum)" panose="02040503050201020203" pitchFamily="18" charset="-78"/>
              </a:rPr>
              <a:t> </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و کم‌برازش </a:t>
            </a:r>
            <a:r>
              <a:rPr lang="en-US" sz="4000" b="1" dirty="0">
                <a:solidFill>
                  <a:schemeClr val="accent1">
                    <a:lumMod val="75000"/>
                  </a:schemeClr>
                </a:solidFill>
                <a:latin typeface="IRANSansWeb(FaNum)" panose="02040503050201020203" pitchFamily="18" charset="-78"/>
                <a:cs typeface="IRANSansWeb(FaNum)" panose="02040503050201020203" pitchFamily="18" charset="-78"/>
              </a:rPr>
              <a:t>Underfitting)</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a:t>
            </a:r>
            <a:endParaRPr lang="fa-IR" sz="3600" b="1"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720141" y="1362109"/>
            <a:ext cx="11680497" cy="6063198"/>
          </a:xfrm>
          <a:prstGeom prst="rect">
            <a:avLst/>
          </a:prstGeom>
          <a:noFill/>
        </p:spPr>
        <p:txBody>
          <a:bodyPr wrap="square" rtlCol="0">
            <a:spAutoFit/>
          </a:bodyPr>
          <a:lstStyle/>
          <a:p>
            <a:pPr algn="just" rtl="1"/>
            <a:endParaRPr lang="en-US"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Wingdings" panose="05000000000000000000" pitchFamily="2" charset="2"/>
              <a:buChar char="ü"/>
            </a:pPr>
            <a:r>
              <a:rPr lang="fa-IR" sz="2400" b="1" i="0" dirty="0">
                <a:solidFill>
                  <a:srgbClr val="FF0000"/>
                </a:solidFill>
                <a:effectLst/>
                <a:latin typeface="IRANSansWeb(FaNum)" panose="02040503050201020203" pitchFamily="18" charset="-78"/>
                <a:cs typeface="IRANSansWeb(FaNum)" panose="02040503050201020203" pitchFamily="18" charset="-78"/>
              </a:rPr>
              <a:t>تکنیک‌های جلوگیری از بیش‌برازش</a:t>
            </a:r>
          </a:p>
          <a:p>
            <a:pPr algn="just" rtl="1"/>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Regularization</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تنظیم‌سازی)</a:t>
            </a:r>
          </a:p>
          <a:p>
            <a:pPr algn="just" rtl="1"/>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L1 Regularization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اضافه کردن جریمه بر اساس مجموع قدرمطلق وزن‌ها به تابع زیان، که مدل را به سمت تنکی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Sparse)</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هدایت می‌کند.</a:t>
            </a:r>
          </a:p>
          <a:p>
            <a:pPr algn="just" rtl="1"/>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L2 Regularization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اضافه کردن جریمه بر اساس مجموع مجذور وزن‌ها، که به کنترل نوسانات و وزن‌های بزرگ کمک می‌کند.</a:t>
            </a:r>
          </a:p>
          <a:p>
            <a:pPr algn="just" rtl="1"/>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Dropout</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حذف تصادفی درصدی از نورون‌ها در لایه‌های شبکه عصبی در هر گام آموزشی، که به کاهش وابستگی به نودهای خاص و افزایش تعمیم‌پذیری مدل کمک می‌کند.</a:t>
            </a:r>
          </a:p>
          <a:p>
            <a:pPr algn="just" rtl="1"/>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Early Stopping</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متوقف کردن آموزش زمانی که عملکرد مدل روی داده‌های اعتبارسنجی بهبود نمی‌یابد، که به جلوگیری از یادگیری جزئیات غیرضروری کمک می‌کند.</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400" b="1" i="0" dirty="0">
                <a:solidFill>
                  <a:srgbClr val="FF0000"/>
                </a:solidFill>
                <a:effectLst/>
                <a:latin typeface="IRANSansWeb(FaNum)" panose="02040503050201020203" pitchFamily="18" charset="-78"/>
                <a:cs typeface="IRANSansWeb(FaNum)" panose="02040503050201020203" pitchFamily="18" charset="-78"/>
              </a:rPr>
              <a:t>تکنیک‌های جلوگیری از کم‌برازش</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افزایش پیچیدگی مدل:افزودن لایه‌ها یا نورون‌های بیشتر برای یادگیری بهتر الگوهای پیچیده.</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افزایش زمان آموزش:افزایش تعداد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epochs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برای اطمینان از اینکه مدل به اندازه کافی آموزش دیده است.</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کاهش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Regularization</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کاهش مقدار جریمه در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L1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و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L2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تا مدل بتواند جزئیات بیشتری را یاد بگیرد.</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بهبود کیفیت داده‌ها:استفاده از ویژگی‌های بیشتر و بهتر در داده‌ها و حذف نویزهای غیرضروری.</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spTree>
    <p:extLst>
      <p:ext uri="{BB962C8B-B14F-4D97-AF65-F5344CB8AC3E}">
        <p14:creationId xmlns:p14="http://schemas.microsoft.com/office/powerpoint/2010/main" val="3917659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56D2D-3DAB-4AA5-B771-10CF58937BA9}"/>
              </a:ext>
            </a:extLst>
          </p:cNvPr>
          <p:cNvPicPr>
            <a:picLocks noChangeAspect="1"/>
          </p:cNvPicPr>
          <p:nvPr/>
        </p:nvPicPr>
        <p:blipFill>
          <a:blip r:embed="rId2"/>
          <a:stretch>
            <a:fillRect/>
          </a:stretch>
        </p:blipFill>
        <p:spPr>
          <a:xfrm>
            <a:off x="3391934" y="152400"/>
            <a:ext cx="6723617" cy="8077200"/>
          </a:xfrm>
          <a:prstGeom prst="rect">
            <a:avLst/>
          </a:prstGeom>
        </p:spPr>
      </p:pic>
    </p:spTree>
    <p:extLst>
      <p:ext uri="{BB962C8B-B14F-4D97-AF65-F5344CB8AC3E}">
        <p14:creationId xmlns:p14="http://schemas.microsoft.com/office/powerpoint/2010/main" val="1245711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EA66D5-DD8E-4410-A486-B2E8C2FCF74F}"/>
              </a:ext>
            </a:extLst>
          </p:cNvPr>
          <p:cNvPicPr>
            <a:picLocks noChangeAspect="1"/>
          </p:cNvPicPr>
          <p:nvPr/>
        </p:nvPicPr>
        <p:blipFill>
          <a:blip r:embed="rId2"/>
          <a:stretch>
            <a:fillRect/>
          </a:stretch>
        </p:blipFill>
        <p:spPr>
          <a:xfrm>
            <a:off x="4495800" y="0"/>
            <a:ext cx="4195483" cy="8229600"/>
          </a:xfrm>
          <a:prstGeom prst="rect">
            <a:avLst/>
          </a:prstGeom>
        </p:spPr>
      </p:pic>
    </p:spTree>
    <p:extLst>
      <p:ext uri="{BB962C8B-B14F-4D97-AF65-F5344CB8AC3E}">
        <p14:creationId xmlns:p14="http://schemas.microsoft.com/office/powerpoint/2010/main" val="1003254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A389B-618E-42FB-83FF-4D44FDD6406E}"/>
              </a:ext>
            </a:extLst>
          </p:cNvPr>
          <p:cNvPicPr>
            <a:picLocks noChangeAspect="1"/>
          </p:cNvPicPr>
          <p:nvPr/>
        </p:nvPicPr>
        <p:blipFill>
          <a:blip r:embed="rId2"/>
          <a:stretch>
            <a:fillRect/>
          </a:stretch>
        </p:blipFill>
        <p:spPr>
          <a:xfrm>
            <a:off x="0" y="0"/>
            <a:ext cx="14676994" cy="8229600"/>
          </a:xfrm>
          <a:prstGeom prst="rect">
            <a:avLst/>
          </a:prstGeom>
        </p:spPr>
      </p:pic>
    </p:spTree>
    <p:extLst>
      <p:ext uri="{BB962C8B-B14F-4D97-AF65-F5344CB8AC3E}">
        <p14:creationId xmlns:p14="http://schemas.microsoft.com/office/powerpoint/2010/main" val="1437778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11270"/>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Loss Functions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 توابع هزینه یا زیان)</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239720" y="1518392"/>
            <a:ext cx="12229529" cy="5078313"/>
          </a:xfrm>
          <a:prstGeom prst="rect">
            <a:avLst/>
          </a:prstGeom>
          <a:noFill/>
        </p:spPr>
        <p:txBody>
          <a:bodyPr wrap="square" rtlCol="0">
            <a:spAutoFit/>
          </a:bodyPr>
          <a:lstStyle/>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توابع زیان به‌عنوان معیارهایی برای ارزیابی میزان اختلاف بین پیش‌بینی‌های مدل و مقادیر واقعی عمل می‌کنند. این توابع نقش کلیدی در آموزش شبکه‌های عصبی دارند، زیرا هدف فرآیند آموزش، به حداقل رساندن مقدار تابع زیان است. انتخاب مناسب تابع زیان بستگی به نوع مسئله و داده دارد.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انتخاب صحیح تابع زیان می‌تواند به میزان قابل‌توجهی عملکرد مدل را بهبود بخشد</a:t>
            </a:r>
            <a:r>
              <a:rPr lang="fa-IR" sz="2000" b="1" i="0" dirty="0">
                <a:solidFill>
                  <a:schemeClr val="tx1">
                    <a:lumMod val="95000"/>
                    <a:lumOff val="5000"/>
                  </a:schemeClr>
                </a:solidFill>
                <a:effectLst/>
                <a:latin typeface="IRANSansWeb(FaNum)" panose="02040503050201020203" pitchFamily="18" charset="-78"/>
                <a:cs typeface="IRANSansWeb(FaNum)" panose="02040503050201020203" pitchFamily="18" charset="-78"/>
              </a:rPr>
              <a:t>.</a:t>
            </a:r>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Courier New" panose="02070309020205020404" pitchFamily="49" charset="0"/>
              <a:buChar char="o"/>
            </a:pPr>
            <a:r>
              <a:rPr lang="en-US" sz="2400" b="1" dirty="0">
                <a:solidFill>
                  <a:srgbClr val="FF0000"/>
                </a:solidFill>
                <a:latin typeface="IRANSansWeb(FaNum)" panose="02040503050201020203" pitchFamily="18" charset="-78"/>
                <a:cs typeface="IRANSansWeb(FaNum)" panose="02040503050201020203" pitchFamily="18" charset="-78"/>
              </a:rPr>
              <a:t>Cross-Entropy Loss</a:t>
            </a:r>
            <a:endParaRPr lang="fa-IR" sz="2400" b="1" dirty="0">
              <a:solidFill>
                <a:srgbClr val="FF0000"/>
              </a:solidFill>
              <a:latin typeface="IRANSansWeb(FaNum)" panose="02040503050201020203" pitchFamily="18" charset="-78"/>
              <a:cs typeface="IRANSansWeb(FaNum)" panose="02040503050201020203" pitchFamily="18" charset="-78"/>
            </a:endParaRPr>
          </a:p>
          <a:p>
            <a:pPr algn="just" rtl="1"/>
            <a:endParaRPr lang="fa-IR" sz="2000" dirty="0">
              <a:solidFill>
                <a:srgbClr val="FF0000"/>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این تابع میزان تفاوت بین توزیع پیش‌بینی‌شده (پیش‌بینی‌های مدل) و توزیع واقعی (مقادیری که مدل باید پیش‌بینی کند) را اندازه‌گیری می‌کند. </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در مسائل طبقه بندی چندکلاسه مانند تشخیص تصویر و پردازش زبان طبیعی مناسب است زیرا احتمال‌های پیش‌بینی شده توسط مدل را با مقادیر واقعی مقایسه می‌کند.</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b="1"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1" name="Picture 10">
            <a:extLst>
              <a:ext uri="{FF2B5EF4-FFF2-40B4-BE49-F238E27FC236}">
                <a16:creationId xmlns:a16="http://schemas.microsoft.com/office/drawing/2014/main" id="{45B332CF-7B98-4D4C-B4A3-8FCDE76B4110}"/>
              </a:ext>
            </a:extLst>
          </p:cNvPr>
          <p:cNvPicPr>
            <a:picLocks noChangeAspect="1"/>
          </p:cNvPicPr>
          <p:nvPr/>
        </p:nvPicPr>
        <p:blipFill>
          <a:blip r:embed="rId4"/>
          <a:stretch>
            <a:fillRect/>
          </a:stretch>
        </p:blipFill>
        <p:spPr>
          <a:xfrm>
            <a:off x="8654728" y="5676077"/>
            <a:ext cx="4114800" cy="1298523"/>
          </a:xfrm>
          <a:prstGeom prst="rect">
            <a:avLst/>
          </a:prstGeom>
        </p:spPr>
      </p:pic>
      <p:pic>
        <p:nvPicPr>
          <p:cNvPr id="7" name="Picture 6">
            <a:extLst>
              <a:ext uri="{FF2B5EF4-FFF2-40B4-BE49-F238E27FC236}">
                <a16:creationId xmlns:a16="http://schemas.microsoft.com/office/drawing/2014/main" id="{7795F23D-7EA5-46FA-B927-A6DAE06F37FB}"/>
              </a:ext>
            </a:extLst>
          </p:cNvPr>
          <p:cNvPicPr>
            <a:picLocks noChangeAspect="1"/>
          </p:cNvPicPr>
          <p:nvPr/>
        </p:nvPicPr>
        <p:blipFill>
          <a:blip r:embed="rId5"/>
          <a:stretch>
            <a:fillRect/>
          </a:stretch>
        </p:blipFill>
        <p:spPr>
          <a:xfrm>
            <a:off x="3200400" y="5039909"/>
            <a:ext cx="4114800" cy="2775444"/>
          </a:xfrm>
          <a:prstGeom prst="rect">
            <a:avLst/>
          </a:prstGeom>
        </p:spPr>
      </p:pic>
    </p:spTree>
    <p:extLst>
      <p:ext uri="{BB962C8B-B14F-4D97-AF65-F5344CB8AC3E}">
        <p14:creationId xmlns:p14="http://schemas.microsoft.com/office/powerpoint/2010/main" val="809404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72529"/>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Loss Functions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 توابع هزینه یا زیان)</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200435" y="1221830"/>
            <a:ext cx="12229529" cy="4893647"/>
          </a:xfrm>
          <a:prstGeom prst="rect">
            <a:avLst/>
          </a:prstGeom>
          <a:noFill/>
        </p:spPr>
        <p:txBody>
          <a:bodyPr wrap="square" rtlCol="0">
            <a:spAutoFit/>
          </a:bodyPr>
          <a:lstStyle/>
          <a:p>
            <a:pPr algn="just" rtl="1"/>
            <a:endParaRPr lang="fa-IR"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Courier New" panose="02070309020205020404" pitchFamily="49" charset="0"/>
              <a:buChar char="o"/>
            </a:pPr>
            <a:r>
              <a:rPr lang="en-US" sz="2400" b="1" dirty="0">
                <a:solidFill>
                  <a:srgbClr val="FF0000"/>
                </a:solidFill>
                <a:latin typeface="IRANSansWeb(FaNum)" panose="02040503050201020203" pitchFamily="18" charset="-78"/>
                <a:cs typeface="IRANSansWeb(FaNum)" panose="02040503050201020203" pitchFamily="18" charset="-78"/>
              </a:rPr>
              <a:t>Mean Squared Error - MSE</a:t>
            </a:r>
            <a:endParaRPr lang="fa-IR" sz="2400" b="1" dirty="0">
              <a:solidFill>
                <a:srgbClr val="FF0000"/>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MSE</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برای اندازه‌گیری میانگین مجذور اختلافات بین مقادیر پیش‌بینی شده و مقادیر واقعی در مسائل رگرسیون مانند پیش‌بینی قیمت خانه و دما استفاده می‌شود. این تابع به مقادیر پرت حساس است، زیرا خطاهای بزرگ‌تر با مجذورگیری تقویت می‌شوند.</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400" b="1"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marL="342900" indent="-342900" algn="just" rtl="1">
              <a:buFont typeface="Courier New" panose="02070309020205020404" pitchFamily="49" charset="0"/>
              <a:buChar char="o"/>
            </a:pPr>
            <a:r>
              <a:rPr lang="en-US" sz="2400" b="1" i="0" dirty="0">
                <a:solidFill>
                  <a:srgbClr val="FF0000"/>
                </a:solidFill>
                <a:effectLst/>
                <a:latin typeface="IRANSansWeb(FaNum)" panose="02040503050201020203" pitchFamily="18" charset="-78"/>
                <a:cs typeface="IRANSansWeb(FaNum)" panose="02040503050201020203" pitchFamily="18" charset="-78"/>
              </a:rPr>
              <a:t>Huber Loss</a:t>
            </a:r>
            <a:endParaRPr lang="fa-IR" sz="2400" b="1" i="0" dirty="0">
              <a:solidFill>
                <a:srgbClr val="FF0000"/>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تابع هابر ترکیبی از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MSE</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و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MAE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است که برای مقابله با حساسیت به داده‌های پرت طراحی شده است. این تابع برای خطاهای کوچک مانند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MSE</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رفتار می‌کند و برای خطاهای بزرگ‌تر به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MAE</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نزدیک می‌شود. برای مسائل رگرسیون با داده‌های پرت، مانند پیش‌بینی سری زمانی مالی استفاده می شود.</a:t>
            </a:r>
            <a:endParaRPr lang="fa-IR" sz="2000" b="1"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BE239CDC-44E3-4625-BD9D-8DBCFA3AD54A}"/>
              </a:ext>
            </a:extLst>
          </p:cNvPr>
          <p:cNvPicPr>
            <a:picLocks noChangeAspect="1"/>
          </p:cNvPicPr>
          <p:nvPr/>
        </p:nvPicPr>
        <p:blipFill>
          <a:blip r:embed="rId4"/>
          <a:stretch>
            <a:fillRect/>
          </a:stretch>
        </p:blipFill>
        <p:spPr>
          <a:xfrm>
            <a:off x="7309487" y="3276448"/>
            <a:ext cx="3017519" cy="1195620"/>
          </a:xfrm>
          <a:prstGeom prst="rect">
            <a:avLst/>
          </a:prstGeom>
        </p:spPr>
      </p:pic>
      <p:pic>
        <p:nvPicPr>
          <p:cNvPr id="12" name="Picture 11">
            <a:extLst>
              <a:ext uri="{FF2B5EF4-FFF2-40B4-BE49-F238E27FC236}">
                <a16:creationId xmlns:a16="http://schemas.microsoft.com/office/drawing/2014/main" id="{D089A242-4D77-45CF-95EF-52BDB7766135}"/>
              </a:ext>
            </a:extLst>
          </p:cNvPr>
          <p:cNvPicPr>
            <a:picLocks noChangeAspect="1"/>
          </p:cNvPicPr>
          <p:nvPr/>
        </p:nvPicPr>
        <p:blipFill>
          <a:blip r:embed="rId5"/>
          <a:stretch>
            <a:fillRect/>
          </a:stretch>
        </p:blipFill>
        <p:spPr>
          <a:xfrm>
            <a:off x="7354485" y="6277530"/>
            <a:ext cx="6181343" cy="1273410"/>
          </a:xfrm>
          <a:prstGeom prst="rect">
            <a:avLst/>
          </a:prstGeom>
        </p:spPr>
      </p:pic>
      <p:pic>
        <p:nvPicPr>
          <p:cNvPr id="10" name="Picture 9">
            <a:extLst>
              <a:ext uri="{FF2B5EF4-FFF2-40B4-BE49-F238E27FC236}">
                <a16:creationId xmlns:a16="http://schemas.microsoft.com/office/drawing/2014/main" id="{7F50A0A9-8EC2-4791-82F4-86F541F32FEE}"/>
              </a:ext>
            </a:extLst>
          </p:cNvPr>
          <p:cNvPicPr>
            <a:picLocks noChangeAspect="1"/>
          </p:cNvPicPr>
          <p:nvPr/>
        </p:nvPicPr>
        <p:blipFill>
          <a:blip r:embed="rId6"/>
          <a:stretch>
            <a:fillRect/>
          </a:stretch>
        </p:blipFill>
        <p:spPr>
          <a:xfrm>
            <a:off x="2302871" y="3020524"/>
            <a:ext cx="3017519" cy="1877701"/>
          </a:xfrm>
          <a:prstGeom prst="rect">
            <a:avLst/>
          </a:prstGeom>
        </p:spPr>
      </p:pic>
      <p:pic>
        <p:nvPicPr>
          <p:cNvPr id="14" name="Picture 13">
            <a:extLst>
              <a:ext uri="{FF2B5EF4-FFF2-40B4-BE49-F238E27FC236}">
                <a16:creationId xmlns:a16="http://schemas.microsoft.com/office/drawing/2014/main" id="{15F10C8B-7C7A-4FDB-BD43-18CB7CA0B4B6}"/>
              </a:ext>
            </a:extLst>
          </p:cNvPr>
          <p:cNvPicPr>
            <a:picLocks noChangeAspect="1"/>
          </p:cNvPicPr>
          <p:nvPr/>
        </p:nvPicPr>
        <p:blipFill>
          <a:blip r:embed="rId7"/>
          <a:stretch>
            <a:fillRect/>
          </a:stretch>
        </p:blipFill>
        <p:spPr>
          <a:xfrm>
            <a:off x="2302872" y="5785782"/>
            <a:ext cx="2896974" cy="2128389"/>
          </a:xfrm>
          <a:prstGeom prst="rect">
            <a:avLst/>
          </a:prstGeom>
        </p:spPr>
      </p:pic>
    </p:spTree>
    <p:extLst>
      <p:ext uri="{BB962C8B-B14F-4D97-AF65-F5344CB8AC3E}">
        <p14:creationId xmlns:p14="http://schemas.microsoft.com/office/powerpoint/2010/main" val="1235202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11644"/>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Optimizers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(بهینه سازها)</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645920" y="1179373"/>
            <a:ext cx="11859709" cy="4216539"/>
          </a:xfrm>
          <a:prstGeom prst="rect">
            <a:avLst/>
          </a:prstGeom>
          <a:noFill/>
        </p:spPr>
        <p:txBody>
          <a:bodyPr wrap="square" rtlCol="0">
            <a:spAutoFit/>
          </a:bodyPr>
          <a:lstStyle/>
          <a:p>
            <a:pPr algn="just" rtl="1"/>
            <a:endParaRPr lang="en-US" sz="24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بهینه‌سازها الگوریتم‌هایی هستند که نحوه بروزرسانی وزن‌های شبکه‌های عصبی را در طول فرآیند آموزش تعیین می‌کنند. انتخاب بهینه‌ساز مناسب، مانند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SGD، Adam</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یا </a:t>
            </a:r>
            <a:r>
              <a:rPr lang="en-US" sz="2000" dirty="0" err="1">
                <a:solidFill>
                  <a:schemeClr val="tx1">
                    <a:lumMod val="95000"/>
                    <a:lumOff val="5000"/>
                  </a:schemeClr>
                </a:solidFill>
                <a:latin typeface="IRANSansWeb(FaNum)" panose="02040503050201020203" pitchFamily="18" charset="-78"/>
                <a:cs typeface="IRANSansWeb(FaNum)" panose="02040503050201020203" pitchFamily="18" charset="-78"/>
              </a:rPr>
              <a:t>RMSProp</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می‌تواند به بهبود سرعت همگرایی و دقت نهایی مدل کمک کند و نقش مهمی در کاهش زمان آموزش و دستیابی به عملکرد مطلوب دارد.</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Arial" panose="020B0604020202020204" pitchFamily="34" charset="0"/>
              <a:buChar char="•"/>
            </a:pPr>
            <a:r>
              <a:rPr lang="fa-IR" sz="2400" b="1" dirty="0">
                <a:solidFill>
                  <a:srgbClr val="FF0000"/>
                </a:solidFill>
                <a:latin typeface="IRANSansWeb(FaNum)" panose="02040503050201020203" pitchFamily="18" charset="-78"/>
                <a:cs typeface="IRANSansWeb(FaNum)" panose="02040503050201020203" pitchFamily="18" charset="-78"/>
              </a:rPr>
              <a:t> </a:t>
            </a:r>
            <a:r>
              <a:rPr lang="en-US" sz="2400" b="1" dirty="0">
                <a:solidFill>
                  <a:srgbClr val="FF0000"/>
                </a:solidFill>
                <a:latin typeface="IRANSansWeb(FaNum)" panose="02040503050201020203" pitchFamily="18" charset="-78"/>
                <a:cs typeface="IRANSansWeb(FaNum)" panose="02040503050201020203" pitchFamily="18" charset="-78"/>
              </a:rPr>
              <a:t>Gradient Descent</a:t>
            </a:r>
            <a:r>
              <a:rPr lang="fa-IR" sz="2400" b="1" dirty="0">
                <a:solidFill>
                  <a:srgbClr val="FF0000"/>
                </a:solidFill>
                <a:latin typeface="IRANSansWeb(FaNum)" panose="02040503050201020203" pitchFamily="18" charset="-78"/>
                <a:cs typeface="IRANSansWeb(FaNum)" panose="02040503050201020203" pitchFamily="18" charset="-78"/>
              </a:rPr>
              <a:t> (گرادیان کاهشی)</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یکی از روش‌های پایه‌ای و قدیمی برای بهینه‌سازی است که به‌روزرسانی وزن‌های شبکه را با استفاده از شیب (گرادیان) تابع زیان انجام می‌دهد. این روش در هر تکرار، وزن‌ها را در جهت منفی گرادیان تابع زیان تغییر می‌دهد تا به کمینه‌ی محلی برسد.</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مزیت: سادگی و قابلیت پیاده‌سازی.</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عیب: در مسائل پیچیده و با داده‌های بزرگ، کند است و ممکن است در مینیمای محلی گیر کند.</a:t>
            </a:r>
            <a:endParaRPr lang="en-US"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b="1"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30113719-E10B-4C69-A37B-AF0A1EC133F0}"/>
              </a:ext>
            </a:extLst>
          </p:cNvPr>
          <p:cNvPicPr>
            <a:picLocks noChangeAspect="1"/>
          </p:cNvPicPr>
          <p:nvPr/>
        </p:nvPicPr>
        <p:blipFill>
          <a:blip r:embed="rId4"/>
          <a:stretch>
            <a:fillRect/>
          </a:stretch>
        </p:blipFill>
        <p:spPr>
          <a:xfrm>
            <a:off x="8820765" y="5765564"/>
            <a:ext cx="3046286" cy="1044441"/>
          </a:xfrm>
          <a:prstGeom prst="rect">
            <a:avLst/>
          </a:prstGeom>
        </p:spPr>
      </p:pic>
      <p:pic>
        <p:nvPicPr>
          <p:cNvPr id="10" name="Picture 9">
            <a:extLst>
              <a:ext uri="{FF2B5EF4-FFF2-40B4-BE49-F238E27FC236}">
                <a16:creationId xmlns:a16="http://schemas.microsoft.com/office/drawing/2014/main" id="{AF2BCDC3-5EBB-4B23-A74D-98BBD0E1400C}"/>
              </a:ext>
            </a:extLst>
          </p:cNvPr>
          <p:cNvPicPr>
            <a:picLocks noChangeAspect="1"/>
          </p:cNvPicPr>
          <p:nvPr/>
        </p:nvPicPr>
        <p:blipFill>
          <a:blip r:embed="rId5"/>
          <a:stretch>
            <a:fillRect/>
          </a:stretch>
        </p:blipFill>
        <p:spPr>
          <a:xfrm>
            <a:off x="3667463" y="5105695"/>
            <a:ext cx="3514725" cy="2809875"/>
          </a:xfrm>
          <a:prstGeom prst="rect">
            <a:avLst/>
          </a:prstGeom>
        </p:spPr>
      </p:pic>
    </p:spTree>
    <p:extLst>
      <p:ext uri="{BB962C8B-B14F-4D97-AF65-F5344CB8AC3E}">
        <p14:creationId xmlns:p14="http://schemas.microsoft.com/office/powerpoint/2010/main" val="3620520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92973"/>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Optimizers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(بهینه سازها)</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645920" y="1606021"/>
            <a:ext cx="11859709" cy="2923877"/>
          </a:xfrm>
          <a:prstGeom prst="rect">
            <a:avLst/>
          </a:prstGeom>
          <a:noFill/>
        </p:spPr>
        <p:txBody>
          <a:bodyPr wrap="square" rtlCol="0">
            <a:spAutoFit/>
          </a:bodyPr>
          <a:lstStyle/>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Arial" panose="020B0604020202020204" pitchFamily="34" charset="0"/>
              <a:buChar char="•"/>
            </a:pPr>
            <a:r>
              <a:rPr lang="fa-IR" sz="2400" b="1" dirty="0">
                <a:solidFill>
                  <a:srgbClr val="FF0000"/>
                </a:solidFill>
                <a:latin typeface="IRANSansWeb(FaNum)" panose="02040503050201020203" pitchFamily="18" charset="-78"/>
                <a:cs typeface="IRANSansWeb(FaNum)" panose="02040503050201020203" pitchFamily="18" charset="-78"/>
              </a:rPr>
              <a:t> </a:t>
            </a:r>
            <a:r>
              <a:rPr lang="en-US" sz="2400" b="1" dirty="0">
                <a:solidFill>
                  <a:srgbClr val="FF0000"/>
                </a:solidFill>
                <a:latin typeface="IRANSansWeb(FaNum)" panose="02040503050201020203" pitchFamily="18" charset="-78"/>
                <a:cs typeface="IRANSansWeb(FaNum)" panose="02040503050201020203" pitchFamily="18" charset="-78"/>
              </a:rPr>
              <a:t>Stochastic Gradient Descent (SGD)</a:t>
            </a:r>
            <a:r>
              <a:rPr lang="fa-IR" sz="2400" b="1" dirty="0">
                <a:solidFill>
                  <a:srgbClr val="FF0000"/>
                </a:solidFill>
                <a:latin typeface="IRANSansWeb(FaNum)" panose="02040503050201020203" pitchFamily="18" charset="-78"/>
                <a:cs typeface="IRANSansWeb(FaNum)" panose="02040503050201020203" pitchFamily="18" charset="-78"/>
              </a:rPr>
              <a:t> (گرادیان کاهشی تصادفی)</a:t>
            </a: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SGD</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نسخه‌ای از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Gradient Descent</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است که به جای استفاده از کل داده‌ها برای محاسبه گرادیان، از یک نمونه یا تعداد کمی از نمونه‌ها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Batch</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استفاده می‌کند. این امر باعث می‌شود که به‌روزرسانی‌ها سریع‌تر و با محاسبات کمتری انجام شوند.</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مزیت: سرعت بالاتر و قابلیت فرار از مینیمای محلی.</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عیب: نویز بیشتر در به‌روزرسانی‌ها که ممکن است باعث نوسان شود.</a:t>
            </a:r>
          </a:p>
          <a:p>
            <a:pPr algn="just" rtl="1"/>
            <a:endParaRPr lang="fa-IR"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0" name="Picture 9">
            <a:extLst>
              <a:ext uri="{FF2B5EF4-FFF2-40B4-BE49-F238E27FC236}">
                <a16:creationId xmlns:a16="http://schemas.microsoft.com/office/drawing/2014/main" id="{ACD289D7-37DF-4CA9-867C-F53F4B44A3B9}"/>
              </a:ext>
            </a:extLst>
          </p:cNvPr>
          <p:cNvPicPr>
            <a:picLocks noChangeAspect="1"/>
          </p:cNvPicPr>
          <p:nvPr/>
        </p:nvPicPr>
        <p:blipFill>
          <a:blip r:embed="rId4"/>
          <a:stretch>
            <a:fillRect/>
          </a:stretch>
        </p:blipFill>
        <p:spPr>
          <a:xfrm>
            <a:off x="8966295" y="5051282"/>
            <a:ext cx="4032102" cy="1023776"/>
          </a:xfrm>
          <a:prstGeom prst="rect">
            <a:avLst/>
          </a:prstGeom>
        </p:spPr>
      </p:pic>
      <p:pic>
        <p:nvPicPr>
          <p:cNvPr id="7" name="Picture 6">
            <a:extLst>
              <a:ext uri="{FF2B5EF4-FFF2-40B4-BE49-F238E27FC236}">
                <a16:creationId xmlns:a16="http://schemas.microsoft.com/office/drawing/2014/main" id="{4A0F8E0F-4E54-4CDE-A7D8-DC7E6A318792}"/>
              </a:ext>
            </a:extLst>
          </p:cNvPr>
          <p:cNvPicPr>
            <a:picLocks noChangeAspect="1"/>
          </p:cNvPicPr>
          <p:nvPr/>
        </p:nvPicPr>
        <p:blipFill>
          <a:blip r:embed="rId5"/>
          <a:stretch>
            <a:fillRect/>
          </a:stretch>
        </p:blipFill>
        <p:spPr>
          <a:xfrm>
            <a:off x="1830207" y="4049870"/>
            <a:ext cx="5922967" cy="3570348"/>
          </a:xfrm>
          <a:prstGeom prst="rect">
            <a:avLst/>
          </a:prstGeom>
        </p:spPr>
      </p:pic>
    </p:spTree>
    <p:extLst>
      <p:ext uri="{BB962C8B-B14F-4D97-AF65-F5344CB8AC3E}">
        <p14:creationId xmlns:p14="http://schemas.microsoft.com/office/powerpoint/2010/main" val="106462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92973"/>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Optimizers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(بهینه سازها)</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645920" y="1422163"/>
            <a:ext cx="11859709" cy="2308324"/>
          </a:xfrm>
          <a:prstGeom prst="rect">
            <a:avLst/>
          </a:prstGeom>
          <a:noFill/>
        </p:spPr>
        <p:txBody>
          <a:bodyPr wrap="square" rtlCol="0">
            <a:spAutoFit/>
          </a:bodyPr>
          <a:lstStyle/>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marL="342900" indent="-342900" algn="just" rtl="1">
              <a:buFont typeface="Arial" panose="020B0604020202020204" pitchFamily="34" charset="0"/>
              <a:buChar char="•"/>
            </a:pPr>
            <a:r>
              <a:rPr lang="en-US" sz="2400" b="1" i="0" dirty="0">
                <a:solidFill>
                  <a:srgbClr val="FF0000"/>
                </a:solidFill>
                <a:effectLst/>
                <a:latin typeface="IRANSansWeb(FaNum)" panose="02040503050201020203" pitchFamily="18" charset="-78"/>
                <a:cs typeface="IRANSansWeb(FaNum)" panose="02040503050201020203" pitchFamily="18" charset="-78"/>
              </a:rPr>
              <a:t>Adam (Adaptive Moment Estimation)</a:t>
            </a:r>
            <a:endParaRPr lang="fa-IR" sz="2400" b="1" i="0" dirty="0">
              <a:solidFill>
                <a:srgbClr val="FF0000"/>
              </a:solidFill>
              <a:effectLst/>
              <a:latin typeface="IRANSansWeb(FaNum)" panose="02040503050201020203" pitchFamily="18" charset="-78"/>
              <a:cs typeface="IRANSansWeb(FaNum)" panose="02040503050201020203" pitchFamily="18" charset="-78"/>
            </a:endParaRPr>
          </a:p>
          <a:p>
            <a:pPr algn="just" rtl="1"/>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Adam</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یک بهینه‌ساز پیشرفته است که از دو تکنیک </a:t>
            </a:r>
            <a:r>
              <a:rPr lang="en-US" sz="2000" i="0" dirty="0" err="1">
                <a:solidFill>
                  <a:schemeClr val="tx1">
                    <a:lumMod val="95000"/>
                    <a:lumOff val="5000"/>
                  </a:schemeClr>
                </a:solidFill>
                <a:effectLst/>
                <a:latin typeface="IRANSansWeb(FaNum)" panose="02040503050201020203" pitchFamily="18" charset="-78"/>
                <a:cs typeface="IRANSansWeb(FaNum)" panose="02040503050201020203" pitchFamily="18" charset="-78"/>
              </a:rPr>
              <a:t>Adagrad</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و </a:t>
            </a:r>
            <a:r>
              <a:rPr lang="en-US" sz="2000" i="0" dirty="0" err="1">
                <a:solidFill>
                  <a:schemeClr val="tx1">
                    <a:lumMod val="95000"/>
                    <a:lumOff val="5000"/>
                  </a:schemeClr>
                </a:solidFill>
                <a:effectLst/>
                <a:latin typeface="IRANSansWeb(FaNum)" panose="02040503050201020203" pitchFamily="18" charset="-78"/>
                <a:cs typeface="IRANSansWeb(FaNum)" panose="02040503050201020203" pitchFamily="18" charset="-78"/>
              </a:rPr>
              <a:t>RMSProp</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استفاده می‌کند. این روش به‌روزرسانی وزن‌ها را با استفاده از میانگین متحرک گرادیان‌ها و مربع‌های گرادیان‌ها انجام می‌دهد، که به نرخ یادگیری تطبیقی و حرکت در جهت‌های مختلف اجازه می‌دهد.</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مزیت: نرخ یادگیری تطبیقی و کارایی بالا در مسائل پیچیده.</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عیب: ممکن است در بعضی مسائل به تنظیم دقیق نیاز داشته باشد.</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4" name="Picture 13">
            <a:extLst>
              <a:ext uri="{FF2B5EF4-FFF2-40B4-BE49-F238E27FC236}">
                <a16:creationId xmlns:a16="http://schemas.microsoft.com/office/drawing/2014/main" id="{602E4B30-319A-4D99-A947-EB99538DE518}"/>
              </a:ext>
            </a:extLst>
          </p:cNvPr>
          <p:cNvPicPr>
            <a:picLocks noChangeAspect="1"/>
          </p:cNvPicPr>
          <p:nvPr/>
        </p:nvPicPr>
        <p:blipFill>
          <a:blip r:embed="rId4"/>
          <a:stretch>
            <a:fillRect/>
          </a:stretch>
        </p:blipFill>
        <p:spPr>
          <a:xfrm>
            <a:off x="9197751" y="4571425"/>
            <a:ext cx="3095625" cy="2276475"/>
          </a:xfrm>
          <a:prstGeom prst="rect">
            <a:avLst/>
          </a:prstGeom>
        </p:spPr>
      </p:pic>
      <p:pic>
        <p:nvPicPr>
          <p:cNvPr id="11" name="Picture 10">
            <a:extLst>
              <a:ext uri="{FF2B5EF4-FFF2-40B4-BE49-F238E27FC236}">
                <a16:creationId xmlns:a16="http://schemas.microsoft.com/office/drawing/2014/main" id="{2CEE8930-3C33-4577-98B3-84201180891B}"/>
              </a:ext>
            </a:extLst>
          </p:cNvPr>
          <p:cNvPicPr>
            <a:picLocks noChangeAspect="1"/>
          </p:cNvPicPr>
          <p:nvPr/>
        </p:nvPicPr>
        <p:blipFill>
          <a:blip r:embed="rId5"/>
          <a:stretch>
            <a:fillRect/>
          </a:stretch>
        </p:blipFill>
        <p:spPr>
          <a:xfrm>
            <a:off x="2337024" y="3941180"/>
            <a:ext cx="5238750" cy="3695700"/>
          </a:xfrm>
          <a:prstGeom prst="rect">
            <a:avLst/>
          </a:prstGeom>
        </p:spPr>
      </p:pic>
    </p:spTree>
    <p:extLst>
      <p:ext uri="{BB962C8B-B14F-4D97-AF65-F5344CB8AC3E}">
        <p14:creationId xmlns:p14="http://schemas.microsoft.com/office/powerpoint/2010/main" val="1413305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64245"/>
            <a:ext cx="12141877" cy="695960"/>
          </a:xfrm>
          <a:prstGeom prst="rect">
            <a:avLst/>
          </a:prstGeom>
          <a:noFill/>
          <a:ln/>
        </p:spPr>
        <p:txBody>
          <a:bodyPr wrap="none" rtlCol="0" anchor="t"/>
          <a:lstStyle/>
          <a:p>
            <a:pPr algn="just" rtl="1"/>
            <a:r>
              <a:rPr lang="en-US" sz="4000" b="1" dirty="0">
                <a:solidFill>
                  <a:schemeClr val="accent1">
                    <a:lumMod val="75000"/>
                  </a:schemeClr>
                </a:solidFill>
                <a:latin typeface="IRANSansWeb(FaNum)" panose="02040503050201020203" pitchFamily="18" charset="-78"/>
                <a:cs typeface="IRANSansWeb(FaNum)" panose="02040503050201020203" pitchFamily="18" charset="-78"/>
              </a:rPr>
              <a:t>Optimizers</a:t>
            </a:r>
            <a:r>
              <a:rPr lang="fa-IR" sz="4000" b="1" dirty="0">
                <a:solidFill>
                  <a:schemeClr val="accent1">
                    <a:lumMod val="75000"/>
                  </a:schemeClr>
                </a:solidFill>
                <a:latin typeface="IRANSansWeb(FaNum)" panose="02040503050201020203" pitchFamily="18" charset="-78"/>
                <a:cs typeface="IRANSansWeb(FaNum)" panose="02040503050201020203" pitchFamily="18" charset="-78"/>
              </a:rPr>
              <a:t> (بهینه سازها)</a:t>
            </a:r>
            <a:endParaRPr lang="en-US" sz="4000" b="1" dirty="0">
              <a:solidFill>
                <a:schemeClr val="accent1">
                  <a:lumMod val="75000"/>
                </a:schemeClr>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129652" y="1714485"/>
            <a:ext cx="12371096" cy="2616101"/>
          </a:xfrm>
          <a:prstGeom prst="rect">
            <a:avLst/>
          </a:prstGeom>
          <a:noFill/>
        </p:spPr>
        <p:txBody>
          <a:bodyPr wrap="square" rtlCol="0">
            <a:spAutoFit/>
          </a:bodyPr>
          <a:lstStyle/>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marL="342900" indent="-342900" algn="just" rtl="1">
              <a:buFont typeface="Arial" panose="020B0604020202020204" pitchFamily="34" charset="0"/>
              <a:buChar char="•"/>
            </a:pPr>
            <a:r>
              <a:rPr lang="en-US" sz="2400" b="1" dirty="0" err="1">
                <a:solidFill>
                  <a:srgbClr val="FF0000"/>
                </a:solidFill>
                <a:latin typeface="IRANSansWeb(FaNum)" panose="02040503050201020203" pitchFamily="18" charset="-78"/>
                <a:cs typeface="IRANSansWeb(FaNum)" panose="02040503050201020203" pitchFamily="18" charset="-78"/>
              </a:rPr>
              <a:t>RMSProp</a:t>
            </a:r>
            <a:r>
              <a:rPr lang="en-US" sz="2400" b="1" dirty="0">
                <a:solidFill>
                  <a:srgbClr val="FF0000"/>
                </a:solidFill>
                <a:latin typeface="IRANSansWeb(FaNum)" panose="02040503050201020203" pitchFamily="18" charset="-78"/>
                <a:cs typeface="IRANSansWeb(FaNum)" panose="02040503050201020203" pitchFamily="18" charset="-78"/>
              </a:rPr>
              <a:t> (Root Mean Square Propagation)</a:t>
            </a: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err="1">
                <a:solidFill>
                  <a:schemeClr val="tx1">
                    <a:lumMod val="95000"/>
                    <a:lumOff val="5000"/>
                  </a:schemeClr>
                </a:solidFill>
                <a:latin typeface="IRANSansWeb(FaNum)" panose="02040503050201020203" pitchFamily="18" charset="-78"/>
                <a:cs typeface="IRANSansWeb(FaNum)" panose="02040503050201020203" pitchFamily="18" charset="-78"/>
              </a:rPr>
              <a:t>RMSProp</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یکی دیگر از بهینه‌سازهای تطبیقی است که میانگین متحرک مربع‌های گرادیان را نگه‌داری می‌کند و نرخ یادگیری را به صورت تطبیقی تغییر می‌دهد. این روش به مقابله با مشکلات ناشی از تغییرات زیاد در جهت‌های گرادیان کمک می‌کند. </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مزیت: عملکرد بهتر در مسائلی با گرادیان‌های نوسانی.</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عیب: نیاز به تنظیم دستی پارامترهای اولیه مانند 𝛽</a:t>
            </a:r>
            <a:r>
              <a:rPr lang="el-GR" sz="2000" dirty="0">
                <a:solidFill>
                  <a:schemeClr val="tx1">
                    <a:lumMod val="95000"/>
                    <a:lumOff val="5000"/>
                  </a:schemeClr>
                </a:solidFill>
                <a:latin typeface="IRANSansWeb(FaNum)" panose="02040503050201020203" pitchFamily="18" charset="-78"/>
                <a:cs typeface="IRANSansWeb(FaNum)" panose="02040503050201020203" pitchFamily="18" charset="-78"/>
              </a:rPr>
              <a:t>β.</a:t>
            </a:r>
            <a:endParaRPr lang="fa-IR" sz="2000" b="1"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349B9B37-5FA2-4305-9A72-532F38BE0DFE}"/>
              </a:ext>
            </a:extLst>
          </p:cNvPr>
          <p:cNvPicPr>
            <a:picLocks noChangeAspect="1"/>
          </p:cNvPicPr>
          <p:nvPr/>
        </p:nvPicPr>
        <p:blipFill>
          <a:blip r:embed="rId4"/>
          <a:stretch>
            <a:fillRect/>
          </a:stretch>
        </p:blipFill>
        <p:spPr>
          <a:xfrm>
            <a:off x="9228667" y="4843835"/>
            <a:ext cx="3124200" cy="1457325"/>
          </a:xfrm>
          <a:prstGeom prst="rect">
            <a:avLst/>
          </a:prstGeom>
        </p:spPr>
      </p:pic>
      <p:pic>
        <p:nvPicPr>
          <p:cNvPr id="10" name="Picture 9">
            <a:extLst>
              <a:ext uri="{FF2B5EF4-FFF2-40B4-BE49-F238E27FC236}">
                <a16:creationId xmlns:a16="http://schemas.microsoft.com/office/drawing/2014/main" id="{BEC7623D-83C1-4215-8B12-7B2F437F29E6}"/>
              </a:ext>
            </a:extLst>
          </p:cNvPr>
          <p:cNvPicPr>
            <a:picLocks noChangeAspect="1"/>
          </p:cNvPicPr>
          <p:nvPr/>
        </p:nvPicPr>
        <p:blipFill>
          <a:blip r:embed="rId5"/>
          <a:stretch>
            <a:fillRect/>
          </a:stretch>
        </p:blipFill>
        <p:spPr>
          <a:xfrm>
            <a:off x="2514600" y="4400923"/>
            <a:ext cx="5867400" cy="2343150"/>
          </a:xfrm>
          <a:prstGeom prst="rect">
            <a:avLst/>
          </a:prstGeom>
        </p:spPr>
      </p:pic>
    </p:spTree>
    <p:extLst>
      <p:ext uri="{BB962C8B-B14F-4D97-AF65-F5344CB8AC3E}">
        <p14:creationId xmlns:p14="http://schemas.microsoft.com/office/powerpoint/2010/main" val="745358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3684</TotalTime>
  <Words>2954</Words>
  <Application>Microsoft Office PowerPoint</Application>
  <PresentationFormat>Custom</PresentationFormat>
  <Paragraphs>319</Paragraphs>
  <Slides>33</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Open Sans</vt:lpstr>
      <vt:lpstr>Arial</vt:lpstr>
      <vt:lpstr>IRANSansWeb(FaNum)</vt:lpstr>
      <vt:lpstr>Wingdings</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224</cp:revision>
  <dcterms:created xsi:type="dcterms:W3CDTF">2024-06-19T13:09:18Z</dcterms:created>
  <dcterms:modified xsi:type="dcterms:W3CDTF">2024-08-05T12:12:16Z</dcterms:modified>
</cp:coreProperties>
</file>