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399" r:id="rId2"/>
    <p:sldId id="256" r:id="rId3"/>
    <p:sldId id="318" r:id="rId4"/>
    <p:sldId id="348" r:id="rId5"/>
    <p:sldId id="391" r:id="rId6"/>
    <p:sldId id="388" r:id="rId7"/>
    <p:sldId id="389" r:id="rId8"/>
    <p:sldId id="387" r:id="rId9"/>
    <p:sldId id="381" r:id="rId10"/>
    <p:sldId id="380" r:id="rId11"/>
    <p:sldId id="355" r:id="rId12"/>
    <p:sldId id="392" r:id="rId13"/>
    <p:sldId id="382" r:id="rId14"/>
    <p:sldId id="397" r:id="rId15"/>
    <p:sldId id="349" r:id="rId16"/>
    <p:sldId id="383" r:id="rId17"/>
    <p:sldId id="384" r:id="rId18"/>
    <p:sldId id="356" r:id="rId19"/>
    <p:sldId id="395" r:id="rId20"/>
    <p:sldId id="393" r:id="rId21"/>
    <p:sldId id="385" r:id="rId22"/>
    <p:sldId id="367" r:id="rId23"/>
  </p:sldIdLst>
  <p:sldSz cx="14630400" cy="8229600"/>
  <p:notesSz cx="8229600" cy="14630400"/>
  <p:embeddedFontLst>
    <p:embeddedFont>
      <p:font typeface="Calibri" panose="020F0502020204030204" pitchFamily="34" charset="0"/>
      <p:regular r:id="rId25"/>
      <p:bold r:id="rId26"/>
      <p:italic r:id="rId27"/>
      <p:boldItalic r:id="rId28"/>
    </p:embeddedFont>
    <p:embeddedFont>
      <p:font typeface="IRANSansWeb(FaNum)" panose="02040503050201020203" pitchFamily="18" charset="-78"/>
      <p:regular r:id="rId29"/>
    </p:embeddedFont>
    <p:embeddedFont>
      <p:font typeface="Open Sans" panose="020B0606030504020204" pitchFamily="34" charset="0"/>
      <p:regular r:id="rId30"/>
      <p:bold r:id="rId31"/>
      <p:italic r:id="rId32"/>
      <p:boldItalic r:id="rId3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4A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2" autoAdjust="0"/>
    <p:restoredTop sz="93737" autoAdjust="0"/>
  </p:normalViewPr>
  <p:slideViewPr>
    <p:cSldViewPr snapToGrid="0" snapToObjects="1">
      <p:cViewPr varScale="1">
        <p:scale>
          <a:sx n="53" d="100"/>
          <a:sy n="53" d="100"/>
        </p:scale>
        <p:origin x="90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64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188805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81142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07424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29970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011836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256640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72132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904154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4273513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52230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328899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350733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29161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28163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48550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45610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745876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833363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171808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12A03-817A-47F6-96A6-DF493082A9CB}"/>
              </a:ext>
            </a:extLst>
          </p:cNvPr>
          <p:cNvPicPr>
            <a:picLocks noChangeAspect="1"/>
          </p:cNvPicPr>
          <p:nvPr/>
        </p:nvPicPr>
        <p:blipFill>
          <a:blip r:embed="rId2"/>
          <a:stretch>
            <a:fillRect/>
          </a:stretch>
        </p:blipFill>
        <p:spPr>
          <a:xfrm>
            <a:off x="0" y="-263652"/>
            <a:ext cx="14630400" cy="8229600"/>
          </a:xfrm>
          <a:prstGeom prst="rect">
            <a:avLst/>
          </a:prstGeom>
        </p:spPr>
      </p:pic>
    </p:spTree>
    <p:extLst>
      <p:ext uri="{BB962C8B-B14F-4D97-AF65-F5344CB8AC3E}">
        <p14:creationId xmlns:p14="http://schemas.microsoft.com/office/powerpoint/2010/main" val="2426922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18288"/>
            <a:ext cx="14630400" cy="8229600"/>
          </a:xfrm>
          <a:prstGeom prst="rect">
            <a:avLst/>
          </a:prstGeom>
          <a:solidFill>
            <a:srgbClr val="FFFFFF"/>
          </a:solidFill>
          <a:ln/>
        </p:spPr>
      </p:sp>
      <p:sp>
        <p:nvSpPr>
          <p:cNvPr id="4" name="Text 2"/>
          <p:cNvSpPr/>
          <p:nvPr/>
        </p:nvSpPr>
        <p:spPr>
          <a:xfrm>
            <a:off x="1720427" y="159553"/>
            <a:ext cx="12141877" cy="695960"/>
          </a:xfrm>
          <a:prstGeom prst="rect">
            <a:avLst/>
          </a:prstGeom>
          <a:noFill/>
          <a:ln/>
        </p:spPr>
        <p:txBody>
          <a:bodyPr wrap="none" rtlCol="0" anchor="t"/>
          <a:lstStyle/>
          <a:p>
            <a:pPr algn="just" rtl="1"/>
            <a:r>
              <a:rPr lang="fa-IR" sz="4000" b="1" dirty="0">
                <a:solidFill>
                  <a:schemeClr val="accent1">
                    <a:lumMod val="75000"/>
                  </a:schemeClr>
                </a:solidFill>
                <a:latin typeface="IRANSansWeb(FaNum)" panose="02040503050201020203" pitchFamily="18" charset="-78"/>
                <a:cs typeface="IRANSansWeb(FaNum)" panose="02040503050201020203" pitchFamily="18" charset="-78"/>
              </a:rPr>
              <a:t>ابزارهای </a:t>
            </a:r>
            <a:r>
              <a:rPr lang="en-US" sz="4000" b="1" dirty="0">
                <a:solidFill>
                  <a:schemeClr val="accent1">
                    <a:lumMod val="75000"/>
                  </a:schemeClr>
                </a:solidFill>
                <a:latin typeface="IRANSansWeb(FaNum)" panose="02040503050201020203" pitchFamily="18" charset="-78"/>
                <a:cs typeface="IRANSansWeb(FaNum)" panose="02040503050201020203" pitchFamily="18" charset="-78"/>
              </a:rPr>
              <a:t>Inference</a:t>
            </a:r>
            <a:endParaRPr lang="fa-IR" sz="4000" b="1" dirty="0">
              <a:solidFill>
                <a:schemeClr val="accent1">
                  <a:lumMod val="75000"/>
                </a:schemeClr>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913252"/>
            <a:ext cx="13015637" cy="7099058"/>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200435" y="579458"/>
            <a:ext cx="12229529" cy="4462760"/>
          </a:xfrm>
          <a:prstGeom prst="rect">
            <a:avLst/>
          </a:prstGeom>
          <a:noFill/>
        </p:spPr>
        <p:txBody>
          <a:bodyPr wrap="square" rtlCol="0">
            <a:spAutoFit/>
          </a:bodyPr>
          <a:lstStyle/>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en-US" sz="2400" b="1" dirty="0">
                <a:solidFill>
                  <a:schemeClr val="tx1">
                    <a:lumMod val="95000"/>
                    <a:lumOff val="5000"/>
                  </a:schemeClr>
                </a:solidFill>
                <a:latin typeface="IRANSansWeb(FaNum)" panose="02040503050201020203" pitchFamily="18" charset="-78"/>
                <a:cs typeface="IRANSansWeb(FaNum)" panose="02040503050201020203" pitchFamily="18" charset="-78"/>
              </a:rPr>
              <a:t>TensorFlow Serving</a:t>
            </a:r>
            <a:endParaRPr lang="fa-IR" sz="2400" b="1"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TensorFlow Serving</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یک ابزار بهینه‌سازی شده برای مدل‌های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TensorFlow</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است.</a:t>
            </a: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این ابزار به طور گسترده در صنعت برای استقرار مدل‌ها استفاده می‌شود.</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TensorFlow Serving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به دلیل قابلیت‌های قدرتمند خود، یکی از محبوب‌ترین ابزارها برای استقرار مدل‌های یادگیری عمیق در محیط‌های تولیدی است.</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r" rtl="1"/>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مزایا: مقیاس‌پذیر، بهینه‌سازی‌شده برای مدل‌های پیچیده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TensorFlow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با پشتیبانی از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GPU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و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TPU</a:t>
            </a:r>
          </a:p>
          <a:p>
            <a:pPr algn="r" rtl="1"/>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معایب: راه‌اندازی و تنظیمات پیچیده‌تر، نیازمند تجربه بیشتر در اکوسیستم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TensorFlow</a:t>
            </a:r>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b="1"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pic>
        <p:nvPicPr>
          <p:cNvPr id="13" name="Picture 8" descr="Lightbox">
            <a:extLst>
              <a:ext uri="{FF2B5EF4-FFF2-40B4-BE49-F238E27FC236}">
                <a16:creationId xmlns:a16="http://schemas.microsoft.com/office/drawing/2014/main" id="{7AE93626-61A3-481B-9CD6-3A0F8CEB2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8408" y="4025582"/>
            <a:ext cx="8273102" cy="36050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5EBC925-C77F-496A-A1F1-5FFBB731BAF7}"/>
              </a:ext>
            </a:extLst>
          </p:cNvPr>
          <p:cNvSpPr/>
          <p:nvPr/>
        </p:nvSpPr>
        <p:spPr>
          <a:xfrm>
            <a:off x="3258408" y="4034156"/>
            <a:ext cx="8273102" cy="360098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293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272529"/>
            <a:ext cx="12141877" cy="695960"/>
          </a:xfrm>
          <a:prstGeom prst="rect">
            <a:avLst/>
          </a:prstGeom>
          <a:noFill/>
          <a:ln/>
        </p:spPr>
        <p:txBody>
          <a:bodyPr wrap="none" rtlCol="0" anchor="t"/>
          <a:lstStyle/>
          <a:p>
            <a:pPr algn="just" rtl="1"/>
            <a:r>
              <a:rPr lang="fa-IR" sz="4000" b="1" dirty="0">
                <a:solidFill>
                  <a:srgbClr val="00B0F0"/>
                </a:solidFill>
                <a:latin typeface="IRANSansWeb(FaNum)" panose="02040503050201020203" pitchFamily="18" charset="-78"/>
                <a:cs typeface="IRANSansWeb(FaNum)" panose="02040503050201020203" pitchFamily="18" charset="-78"/>
              </a:rPr>
              <a:t>2. </a:t>
            </a:r>
            <a:r>
              <a:rPr lang="en-US" sz="4000" b="1" dirty="0">
                <a:solidFill>
                  <a:srgbClr val="00B0F0"/>
                </a:solidFill>
                <a:latin typeface="IRANSansWeb(FaNum)" panose="02040503050201020203" pitchFamily="18" charset="-78"/>
                <a:cs typeface="IRANSansWeb(FaNum)" panose="02040503050201020203" pitchFamily="18" charset="-78"/>
              </a:rPr>
              <a:t> </a:t>
            </a:r>
            <a:r>
              <a:rPr lang="fa-IR" sz="4000" b="1" dirty="0">
                <a:solidFill>
                  <a:srgbClr val="00B0F0"/>
                </a:solidFill>
                <a:latin typeface="IRANSansWeb(FaNum)" panose="02040503050201020203" pitchFamily="18" charset="-78"/>
                <a:cs typeface="IRANSansWeb(FaNum)" panose="02040503050201020203" pitchFamily="18" charset="-78"/>
              </a:rPr>
              <a:t>اهمیت </a:t>
            </a:r>
            <a:r>
              <a:rPr lang="en-US" sz="4000" b="1" dirty="0">
                <a:solidFill>
                  <a:srgbClr val="00B0F0"/>
                </a:solidFill>
                <a:latin typeface="IRANSansWeb(FaNum)" panose="02040503050201020203" pitchFamily="18" charset="-78"/>
                <a:cs typeface="IRANSansWeb(FaNum)" panose="02040503050201020203" pitchFamily="18" charset="-78"/>
              </a:rPr>
              <a:t>API</a:t>
            </a:r>
            <a:r>
              <a:rPr lang="fa-IR" sz="4000" b="1" dirty="0">
                <a:solidFill>
                  <a:srgbClr val="00B0F0"/>
                </a:solidFill>
                <a:latin typeface="IRANSansWeb(FaNum)" panose="02040503050201020203" pitchFamily="18" charset="-78"/>
                <a:cs typeface="IRANSansWeb(FaNum)" panose="02040503050201020203" pitchFamily="18" charset="-78"/>
              </a:rPr>
              <a:t> </a:t>
            </a:r>
            <a:endParaRPr lang="en-US" sz="4000" b="1" dirty="0">
              <a:solidFill>
                <a:srgbClr val="00B0F0"/>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1305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200434" y="1245296"/>
            <a:ext cx="12229529" cy="6001643"/>
          </a:xfrm>
          <a:prstGeom prst="rect">
            <a:avLst/>
          </a:prstGeom>
          <a:noFill/>
        </p:spPr>
        <p:txBody>
          <a:bodyPr wrap="square" rtlCol="0">
            <a:spAutoFit/>
          </a:bodyPr>
          <a:lstStyle/>
          <a:p>
            <a:pPr algn="just" rtl="1"/>
            <a:endParaRPr lang="fa-IR" sz="2000" b="1" dirty="0">
              <a:latin typeface="IRANSansWeb(FaNum)" panose="02040503050201020203" pitchFamily="18" charset="-78"/>
              <a:cs typeface="IRANSansWeb(FaNum)" panose="02040503050201020203" pitchFamily="18" charset="-78"/>
            </a:endParaRPr>
          </a:p>
          <a:p>
            <a:pPr algn="just" rtl="1"/>
            <a:r>
              <a:rPr lang="en-US" sz="2400" b="1" dirty="0">
                <a:latin typeface="IRANSansWeb(FaNum)" panose="02040503050201020203" pitchFamily="18" charset="-78"/>
                <a:cs typeface="IRANSansWeb(FaNum)" panose="02040503050201020203" pitchFamily="18" charset="-78"/>
              </a:rPr>
              <a:t>API (Application Programming Interface) </a:t>
            </a:r>
            <a:r>
              <a:rPr lang="fa-IR" sz="2400" b="1" dirty="0">
                <a:latin typeface="IRANSansWeb(FaNum)" panose="02040503050201020203" pitchFamily="18" charset="-78"/>
                <a:cs typeface="IRANSansWeb(FaNum)" panose="02040503050201020203" pitchFamily="18" charset="-78"/>
              </a:rPr>
              <a:t>اهمیت بالایی دارد به دلایل زیر:</a:t>
            </a:r>
          </a:p>
          <a:p>
            <a:pPr algn="just" rtl="1"/>
            <a:endParaRPr lang="fa-IR" sz="2000" dirty="0">
              <a:latin typeface="IRANSansWeb(FaNum)" panose="02040503050201020203" pitchFamily="18" charset="-78"/>
              <a:cs typeface="IRANSansWeb(FaNum)" panose="02040503050201020203" pitchFamily="18" charset="-78"/>
            </a:endParaRPr>
          </a:p>
          <a:p>
            <a:pPr algn="just" rtl="1"/>
            <a:r>
              <a:rPr lang="fa-IR" sz="2000" dirty="0">
                <a:latin typeface="IRANSansWeb(FaNum)" panose="02040503050201020203" pitchFamily="18" charset="-78"/>
                <a:cs typeface="IRANSansWeb(FaNum)" panose="02040503050201020203" pitchFamily="18" charset="-78"/>
              </a:rPr>
              <a:t>1. </a:t>
            </a:r>
            <a:r>
              <a:rPr lang="fa-IR" sz="2000" b="1" dirty="0">
                <a:latin typeface="IRANSansWeb(FaNum)" panose="02040503050201020203" pitchFamily="18" charset="-78"/>
                <a:cs typeface="IRANSansWeb(FaNum)" panose="02040503050201020203" pitchFamily="18" charset="-78"/>
              </a:rPr>
              <a:t>ارتباط بین سیستم‌ها: </a:t>
            </a:r>
            <a:r>
              <a:rPr lang="en-US" sz="2000" dirty="0">
                <a:latin typeface="IRANSansWeb(FaNum)" panose="02040503050201020203" pitchFamily="18" charset="-78"/>
                <a:cs typeface="IRANSansWeb(FaNum)" panose="02040503050201020203" pitchFamily="18" charset="-78"/>
              </a:rPr>
              <a:t>API</a:t>
            </a:r>
            <a:r>
              <a:rPr lang="fa-IR" sz="2000" dirty="0">
                <a:latin typeface="IRANSansWeb(FaNum)" panose="02040503050201020203" pitchFamily="18" charset="-78"/>
                <a:cs typeface="IRANSansWeb(FaNum)" panose="02040503050201020203" pitchFamily="18" charset="-78"/>
              </a:rPr>
              <a:t>ها به عنوان پل ارتباطی بین نرم‌افزارهای مختلف عمل می‌کنند و امکان تبادل داده‌ها و عملکردها بین برنامه‌های مختلف را فراهم می‌کنند، بدون اینکه نیاز باشد این برنامه‌ها به صورت مستقیم با یکدیگر تعامل کنند.</a:t>
            </a:r>
          </a:p>
          <a:p>
            <a:pPr algn="just" rtl="1"/>
            <a:endParaRPr lang="fa-IR" sz="2000" dirty="0">
              <a:latin typeface="IRANSansWeb(FaNum)" panose="02040503050201020203" pitchFamily="18" charset="-78"/>
              <a:cs typeface="IRANSansWeb(FaNum)" panose="02040503050201020203" pitchFamily="18" charset="-78"/>
            </a:endParaRPr>
          </a:p>
          <a:p>
            <a:pPr algn="just" rtl="1"/>
            <a:r>
              <a:rPr lang="fa-IR" sz="2000" dirty="0">
                <a:latin typeface="IRANSansWeb(FaNum)" panose="02040503050201020203" pitchFamily="18" charset="-78"/>
                <a:cs typeface="IRANSansWeb(FaNum)" panose="02040503050201020203" pitchFamily="18" charset="-78"/>
              </a:rPr>
              <a:t>2. </a:t>
            </a:r>
            <a:r>
              <a:rPr lang="fa-IR" sz="2000" b="1" dirty="0">
                <a:latin typeface="IRANSansWeb(FaNum)" panose="02040503050201020203" pitchFamily="18" charset="-78"/>
                <a:cs typeface="IRANSansWeb(FaNum)" panose="02040503050201020203" pitchFamily="18" charset="-78"/>
              </a:rPr>
              <a:t>افزایش کارایی و بهره‌وری: </a:t>
            </a:r>
            <a:r>
              <a:rPr lang="en-US" sz="2000" dirty="0">
                <a:latin typeface="IRANSansWeb(FaNum)" panose="02040503050201020203" pitchFamily="18" charset="-78"/>
                <a:cs typeface="IRANSansWeb(FaNum)" panose="02040503050201020203" pitchFamily="18" charset="-78"/>
              </a:rPr>
              <a:t>API</a:t>
            </a:r>
            <a:r>
              <a:rPr lang="fa-IR" sz="2000" dirty="0">
                <a:latin typeface="IRANSansWeb(FaNum)" panose="02040503050201020203" pitchFamily="18" charset="-78"/>
                <a:cs typeface="IRANSansWeb(FaNum)" panose="02040503050201020203" pitchFamily="18" charset="-78"/>
              </a:rPr>
              <a:t>ها به توسعه‌دهندگان این امکان را می‌دهند که از قابلیت‌ها و خدمات موجود به راحتی استفاده کنند و بدون نیاز به ساخت همه چیز از ابتدا، سریع‌تر برنامه‌ها را توسعه دهند.</a:t>
            </a:r>
          </a:p>
          <a:p>
            <a:pPr algn="just" rtl="1"/>
            <a:endParaRPr lang="fa-IR" sz="2000" dirty="0">
              <a:latin typeface="IRANSansWeb(FaNum)" panose="02040503050201020203" pitchFamily="18" charset="-78"/>
              <a:cs typeface="IRANSansWeb(FaNum)" panose="02040503050201020203" pitchFamily="18" charset="-78"/>
            </a:endParaRPr>
          </a:p>
          <a:p>
            <a:pPr algn="just" rtl="1"/>
            <a:r>
              <a:rPr lang="fa-IR" sz="2000" dirty="0">
                <a:latin typeface="IRANSansWeb(FaNum)" panose="02040503050201020203" pitchFamily="18" charset="-78"/>
                <a:cs typeface="IRANSansWeb(FaNum)" panose="02040503050201020203" pitchFamily="18" charset="-78"/>
              </a:rPr>
              <a:t>3. </a:t>
            </a:r>
            <a:r>
              <a:rPr lang="fa-IR" sz="2000" b="1" dirty="0">
                <a:latin typeface="IRANSansWeb(FaNum)" panose="02040503050201020203" pitchFamily="18" charset="-78"/>
                <a:cs typeface="IRANSansWeb(FaNum)" panose="02040503050201020203" pitchFamily="18" charset="-78"/>
              </a:rPr>
              <a:t>مقیاس‌پذیری: </a:t>
            </a:r>
            <a:r>
              <a:rPr lang="fa-IR" sz="2000" dirty="0">
                <a:latin typeface="IRANSansWeb(FaNum)" panose="02040503050201020203" pitchFamily="18" charset="-78"/>
                <a:cs typeface="IRANSansWeb(FaNum)" panose="02040503050201020203" pitchFamily="18" charset="-78"/>
              </a:rPr>
              <a:t>با استفاده از </a:t>
            </a:r>
            <a:r>
              <a:rPr lang="en-US" sz="2000" dirty="0">
                <a:latin typeface="IRANSansWeb(FaNum)" panose="02040503050201020203" pitchFamily="18" charset="-78"/>
                <a:cs typeface="IRANSansWeb(FaNum)" panose="02040503050201020203" pitchFamily="18" charset="-78"/>
              </a:rPr>
              <a:t>API</a:t>
            </a:r>
            <a:r>
              <a:rPr lang="fa-IR" sz="2000" dirty="0">
                <a:latin typeface="IRANSansWeb(FaNum)" panose="02040503050201020203" pitchFamily="18" charset="-78"/>
                <a:cs typeface="IRANSansWeb(FaNum)" panose="02040503050201020203" pitchFamily="18" charset="-78"/>
              </a:rPr>
              <a:t>ها، می‌توان به راحتی خدمات را در مقیاس بزرگتر ارائه داد و سیستم‌ها را گسترش داد، بدون اینکه نیاز به تغییرات اساسی در ساختار برنامه‌ها باشد.</a:t>
            </a:r>
          </a:p>
          <a:p>
            <a:pPr algn="just" rtl="1"/>
            <a:endParaRPr lang="fa-IR" sz="2000" dirty="0">
              <a:latin typeface="IRANSansWeb(FaNum)" panose="02040503050201020203" pitchFamily="18" charset="-78"/>
              <a:cs typeface="IRANSansWeb(FaNum)" panose="02040503050201020203" pitchFamily="18" charset="-78"/>
            </a:endParaRPr>
          </a:p>
          <a:p>
            <a:pPr algn="just" rtl="1"/>
            <a:r>
              <a:rPr lang="fa-IR" sz="2000" dirty="0">
                <a:latin typeface="IRANSansWeb(FaNum)" panose="02040503050201020203" pitchFamily="18" charset="-78"/>
                <a:cs typeface="IRANSansWeb(FaNum)" panose="02040503050201020203" pitchFamily="18" charset="-78"/>
              </a:rPr>
              <a:t>4. </a:t>
            </a:r>
            <a:r>
              <a:rPr lang="fa-IR" sz="2000" b="1" dirty="0">
                <a:latin typeface="IRANSansWeb(FaNum)" panose="02040503050201020203" pitchFamily="18" charset="-78"/>
                <a:cs typeface="IRANSansWeb(FaNum)" panose="02040503050201020203" pitchFamily="18" charset="-78"/>
              </a:rPr>
              <a:t>یکپارچگی سیستم‌ها: </a:t>
            </a:r>
            <a:r>
              <a:rPr lang="en-US" sz="2000" dirty="0">
                <a:latin typeface="IRANSansWeb(FaNum)" panose="02040503050201020203" pitchFamily="18" charset="-78"/>
                <a:cs typeface="IRANSansWeb(FaNum)" panose="02040503050201020203" pitchFamily="18" charset="-78"/>
              </a:rPr>
              <a:t>API</a:t>
            </a:r>
            <a:r>
              <a:rPr lang="fa-IR" sz="2000" dirty="0">
                <a:latin typeface="IRANSansWeb(FaNum)" panose="02040503050201020203" pitchFamily="18" charset="-78"/>
                <a:cs typeface="IRANSansWeb(FaNum)" panose="02040503050201020203" pitchFamily="18" charset="-78"/>
              </a:rPr>
              <a:t>ها امکان یکپارچه‌سازی سیستم‌ها و خدمات مختلف را فراهم می‌کنند، به طوری که می‌توان چندین سیستم مختلف را به صورت همگام و هماهنگ با هم کار کرد.</a:t>
            </a:r>
          </a:p>
          <a:p>
            <a:pPr algn="just" rtl="1"/>
            <a:endParaRPr lang="fa-IR" sz="2000" dirty="0">
              <a:latin typeface="IRANSansWeb(FaNum)" panose="02040503050201020203" pitchFamily="18" charset="-78"/>
              <a:cs typeface="IRANSansWeb(FaNum)" panose="02040503050201020203" pitchFamily="18" charset="-78"/>
            </a:endParaRPr>
          </a:p>
          <a:p>
            <a:pPr algn="just" rtl="1"/>
            <a:r>
              <a:rPr lang="fa-IR" sz="2000" dirty="0">
                <a:latin typeface="IRANSansWeb(FaNum)" panose="02040503050201020203" pitchFamily="18" charset="-78"/>
                <a:cs typeface="IRANSansWeb(FaNum)" panose="02040503050201020203" pitchFamily="18" charset="-78"/>
              </a:rPr>
              <a:t>5. </a:t>
            </a:r>
            <a:r>
              <a:rPr lang="fa-IR" sz="2000" b="1" dirty="0">
                <a:latin typeface="IRANSansWeb(FaNum)" panose="02040503050201020203" pitchFamily="18" charset="-78"/>
                <a:cs typeface="IRANSansWeb(FaNum)" panose="02040503050201020203" pitchFamily="18" charset="-78"/>
              </a:rPr>
              <a:t>توسعه و نوآوری سریع‌تر: </a:t>
            </a:r>
            <a:r>
              <a:rPr lang="en-US" sz="2000" dirty="0">
                <a:latin typeface="IRANSansWeb(FaNum)" panose="02040503050201020203" pitchFamily="18" charset="-78"/>
                <a:cs typeface="IRANSansWeb(FaNum)" panose="02040503050201020203" pitchFamily="18" charset="-78"/>
              </a:rPr>
              <a:t>API</a:t>
            </a:r>
            <a:r>
              <a:rPr lang="fa-IR" sz="2000" dirty="0">
                <a:latin typeface="IRANSansWeb(FaNum)" panose="02040503050201020203" pitchFamily="18" charset="-78"/>
                <a:cs typeface="IRANSansWeb(FaNum)" panose="02040503050201020203" pitchFamily="18" charset="-78"/>
              </a:rPr>
              <a:t>ها با فراهم کردن امکان استفاده از داده‌ها و خدمات موجود، به تیم‌های توسعه‌دهنده این امکان را می‌دهند که بر روی نوآوری و ارائه قابلیت‌های جدید تمرکز کنند.</a:t>
            </a:r>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Tree>
    <p:extLst>
      <p:ext uri="{BB962C8B-B14F-4D97-AF65-F5344CB8AC3E}">
        <p14:creationId xmlns:p14="http://schemas.microsoft.com/office/powerpoint/2010/main" val="1235202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272529"/>
            <a:ext cx="12141877" cy="695960"/>
          </a:xfrm>
          <a:prstGeom prst="rect">
            <a:avLst/>
          </a:prstGeom>
          <a:noFill/>
          <a:ln/>
        </p:spPr>
        <p:txBody>
          <a:bodyPr wrap="none" rtlCol="0" anchor="t"/>
          <a:lstStyle/>
          <a:p>
            <a:pPr algn="just" rtl="1"/>
            <a:r>
              <a:rPr lang="fa-IR" sz="4000" b="1" dirty="0">
                <a:solidFill>
                  <a:srgbClr val="00B0F0"/>
                </a:solidFill>
                <a:latin typeface="IRANSansWeb(FaNum)" panose="02040503050201020203" pitchFamily="18" charset="-78"/>
                <a:cs typeface="IRANSansWeb(FaNum)" panose="02040503050201020203" pitchFamily="18" charset="-78"/>
              </a:rPr>
              <a:t>2. ایجاد </a:t>
            </a:r>
            <a:r>
              <a:rPr lang="en-US" sz="4000" b="1" dirty="0">
                <a:solidFill>
                  <a:srgbClr val="00B0F0"/>
                </a:solidFill>
                <a:latin typeface="IRANSansWeb(FaNum)" panose="02040503050201020203" pitchFamily="18" charset="-78"/>
                <a:cs typeface="IRANSansWeb(FaNum)" panose="02040503050201020203" pitchFamily="18" charset="-78"/>
              </a:rPr>
              <a:t>API</a:t>
            </a:r>
            <a:r>
              <a:rPr lang="fa-IR" sz="4000" b="1" dirty="0">
                <a:solidFill>
                  <a:srgbClr val="00B0F0"/>
                </a:solidFill>
                <a:latin typeface="IRANSansWeb(FaNum)" panose="02040503050201020203" pitchFamily="18" charset="-78"/>
                <a:cs typeface="IRANSansWeb(FaNum)" panose="02040503050201020203" pitchFamily="18" charset="-78"/>
              </a:rPr>
              <a:t> </a:t>
            </a:r>
            <a:endParaRPr lang="en-US" sz="4000" b="1" dirty="0">
              <a:solidFill>
                <a:srgbClr val="00B0F0"/>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1305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200434" y="1467318"/>
            <a:ext cx="12229529" cy="2554545"/>
          </a:xfrm>
          <a:prstGeom prst="rect">
            <a:avLst/>
          </a:prstGeom>
          <a:noFill/>
        </p:spPr>
        <p:txBody>
          <a:bodyPr wrap="square" rtlCol="0">
            <a:spAutoFit/>
          </a:bodyPr>
          <a:lstStyle/>
          <a:p>
            <a:pPr algn="just" rtl="1"/>
            <a:endParaRPr lang="fa-IR" sz="2000" b="1" dirty="0">
              <a:latin typeface="IRANSansWeb(FaNum)" panose="02040503050201020203" pitchFamily="18" charset="-78"/>
              <a:cs typeface="IRANSansWeb(FaNum)" panose="02040503050201020203" pitchFamily="18" charset="-78"/>
            </a:endParaRPr>
          </a:p>
          <a:p>
            <a:pPr algn="just" rtl="1"/>
            <a:r>
              <a:rPr lang="fa-IR" sz="2000" dirty="0">
                <a:latin typeface="IRANSansWeb(FaNum)" panose="02040503050201020203" pitchFamily="18" charset="-78"/>
                <a:cs typeface="IRANSansWeb(FaNum)" panose="02040503050201020203" pitchFamily="18" charset="-78"/>
              </a:rPr>
              <a:t>ایجاد </a:t>
            </a:r>
            <a:r>
              <a:rPr lang="en-US" sz="2000" dirty="0">
                <a:latin typeface="IRANSansWeb(FaNum)" panose="02040503050201020203" pitchFamily="18" charset="-78"/>
                <a:cs typeface="IRANSansWeb(FaNum)" panose="02040503050201020203" pitchFamily="18" charset="-78"/>
              </a:rPr>
              <a:t>API</a:t>
            </a:r>
            <a:r>
              <a:rPr lang="fa-IR" sz="2000" dirty="0">
                <a:latin typeface="IRANSansWeb(FaNum)" panose="02040503050201020203" pitchFamily="18" charset="-78"/>
                <a:cs typeface="IRANSansWeb(FaNum)" panose="02040503050201020203" pitchFamily="18" charset="-78"/>
              </a:rPr>
              <a:t> برای مدل‌های یادگیری ماشین از اهمیت ویژه‌ای برخوردار است، زیرا این </a:t>
            </a:r>
            <a:r>
              <a:rPr lang="en-US" sz="2000" dirty="0">
                <a:latin typeface="IRANSansWeb(FaNum)" panose="02040503050201020203" pitchFamily="18" charset="-78"/>
                <a:cs typeface="IRANSansWeb(FaNum)" panose="02040503050201020203" pitchFamily="18" charset="-78"/>
              </a:rPr>
              <a:t>API</a:t>
            </a:r>
            <a:r>
              <a:rPr lang="fa-IR" sz="2000" dirty="0">
                <a:latin typeface="IRANSansWeb(FaNum)" panose="02040503050201020203" pitchFamily="18" charset="-78"/>
                <a:cs typeface="IRANSansWeb(FaNum)" panose="02040503050201020203" pitchFamily="18" charset="-78"/>
              </a:rPr>
              <a:t>ها نقش واسطه بین مدل و برنامه‌های دیگر را بازی می‌کنند. به عبارت دیگر، </a:t>
            </a:r>
            <a:r>
              <a:rPr lang="en-US" sz="2000" dirty="0">
                <a:latin typeface="IRANSansWeb(FaNum)" panose="02040503050201020203" pitchFamily="18" charset="-78"/>
                <a:cs typeface="IRANSansWeb(FaNum)" panose="02040503050201020203" pitchFamily="18" charset="-78"/>
              </a:rPr>
              <a:t>API</a:t>
            </a:r>
            <a:r>
              <a:rPr lang="fa-IR" sz="2000" dirty="0">
                <a:latin typeface="IRANSansWeb(FaNum)" panose="02040503050201020203" pitchFamily="18" charset="-78"/>
                <a:cs typeface="IRANSansWeb(FaNum)" panose="02040503050201020203" pitchFamily="18" charset="-78"/>
              </a:rPr>
              <a:t>ها امکان ارتباط و تعامل بین مدل‌های یادگیری ماشین و سایر اجزای یک سیستم یا برنامه کاربردی را فراهم می‌کنند. از طریق </a:t>
            </a:r>
            <a:r>
              <a:rPr lang="en-US" sz="2000" dirty="0">
                <a:latin typeface="IRANSansWeb(FaNum)" panose="02040503050201020203" pitchFamily="18" charset="-78"/>
                <a:cs typeface="IRANSansWeb(FaNum)" panose="02040503050201020203" pitchFamily="18" charset="-78"/>
              </a:rPr>
              <a:t>API</a:t>
            </a:r>
            <a:r>
              <a:rPr lang="fa-IR" sz="2000" dirty="0">
                <a:latin typeface="IRANSansWeb(FaNum)" panose="02040503050201020203" pitchFamily="18" charset="-78"/>
                <a:cs typeface="IRANSansWeb(FaNum)" panose="02040503050201020203" pitchFamily="18" charset="-78"/>
              </a:rPr>
              <a:t>ها، مدل‌ها می‌توانند به داده‌های جدید دسترسی پیدا کنند و نتایج پیش‌بینی یا استنتاج را به برنامه‌های دیگر ارسال کنند. این قابلیت، برای توسعه و اجرای سیستم‌های یادگیری ماشین در محیط‌های تولیدی حیاتی است.</a:t>
            </a:r>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pic>
        <p:nvPicPr>
          <p:cNvPr id="10" name="Picture 9">
            <a:extLst>
              <a:ext uri="{FF2B5EF4-FFF2-40B4-BE49-F238E27FC236}">
                <a16:creationId xmlns:a16="http://schemas.microsoft.com/office/drawing/2014/main" id="{435B5FBD-3028-4C6C-8354-505074E06F75}"/>
              </a:ext>
            </a:extLst>
          </p:cNvPr>
          <p:cNvPicPr>
            <a:picLocks noChangeAspect="1"/>
          </p:cNvPicPr>
          <p:nvPr/>
        </p:nvPicPr>
        <p:blipFill>
          <a:blip r:embed="rId4"/>
          <a:stretch>
            <a:fillRect/>
          </a:stretch>
        </p:blipFill>
        <p:spPr>
          <a:xfrm>
            <a:off x="1535334" y="4207737"/>
            <a:ext cx="11559730" cy="2735260"/>
          </a:xfrm>
          <a:prstGeom prst="rect">
            <a:avLst/>
          </a:prstGeom>
        </p:spPr>
      </p:pic>
      <p:sp>
        <p:nvSpPr>
          <p:cNvPr id="6" name="Rectangle 5">
            <a:extLst>
              <a:ext uri="{FF2B5EF4-FFF2-40B4-BE49-F238E27FC236}">
                <a16:creationId xmlns:a16="http://schemas.microsoft.com/office/drawing/2014/main" id="{DEC4C2AC-865D-490F-8BB0-A1948529DB3D}"/>
              </a:ext>
            </a:extLst>
          </p:cNvPr>
          <p:cNvSpPr/>
          <p:nvPr/>
        </p:nvSpPr>
        <p:spPr>
          <a:xfrm>
            <a:off x="1535334" y="4207737"/>
            <a:ext cx="11559730" cy="273526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564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272529"/>
            <a:ext cx="12141877" cy="695960"/>
          </a:xfrm>
          <a:prstGeom prst="rect">
            <a:avLst/>
          </a:prstGeom>
          <a:noFill/>
          <a:ln/>
        </p:spPr>
        <p:txBody>
          <a:bodyPr wrap="none" rtlCol="0" anchor="t"/>
          <a:lstStyle/>
          <a:p>
            <a:pPr algn="just" rtl="1"/>
            <a:r>
              <a:rPr lang="fa-IR" sz="4000" b="1" dirty="0">
                <a:solidFill>
                  <a:srgbClr val="00B0F0"/>
                </a:solidFill>
                <a:latin typeface="IRANSansWeb(FaNum)" panose="02040503050201020203" pitchFamily="18" charset="-78"/>
                <a:cs typeface="IRANSansWeb(FaNum)" panose="02040503050201020203" pitchFamily="18" charset="-78"/>
              </a:rPr>
              <a:t>ایجاد</a:t>
            </a:r>
            <a:r>
              <a:rPr lang="en-US" sz="4000" b="1" dirty="0">
                <a:solidFill>
                  <a:srgbClr val="00B0F0"/>
                </a:solidFill>
                <a:latin typeface="IRANSansWeb(FaNum)" panose="02040503050201020203" pitchFamily="18" charset="-78"/>
                <a:cs typeface="IRANSansWeb(FaNum)" panose="02040503050201020203" pitchFamily="18" charset="-78"/>
              </a:rPr>
              <a:t> API </a:t>
            </a:r>
            <a:r>
              <a:rPr lang="fa-IR" sz="4000" b="1" dirty="0">
                <a:solidFill>
                  <a:srgbClr val="00B0F0"/>
                </a:solidFill>
                <a:latin typeface="IRANSansWeb(FaNum)" panose="02040503050201020203" pitchFamily="18" charset="-78"/>
                <a:cs typeface="IRANSansWeb(FaNum)" panose="02040503050201020203" pitchFamily="18" charset="-78"/>
              </a:rPr>
              <a:t>با استفاده از </a:t>
            </a:r>
            <a:r>
              <a:rPr lang="en-US" sz="4000" b="1" dirty="0">
                <a:solidFill>
                  <a:srgbClr val="00B0F0"/>
                </a:solidFill>
                <a:latin typeface="IRANSansWeb(FaNum)" panose="02040503050201020203" pitchFamily="18" charset="-78"/>
                <a:cs typeface="IRANSansWeb(FaNum)" panose="02040503050201020203" pitchFamily="18" charset="-78"/>
              </a:rPr>
              <a:t>REST</a:t>
            </a:r>
            <a:r>
              <a:rPr lang="fa-IR" sz="4000" b="1" dirty="0">
                <a:solidFill>
                  <a:srgbClr val="00B0F0"/>
                </a:solidFill>
                <a:latin typeface="IRANSansWeb(FaNum)" panose="02040503050201020203" pitchFamily="18" charset="-78"/>
                <a:cs typeface="IRANSansWeb(FaNum)" panose="02040503050201020203" pitchFamily="18" charset="-78"/>
              </a:rPr>
              <a:t> </a:t>
            </a:r>
            <a:r>
              <a:rPr lang="en-US" sz="4000" b="1" dirty="0">
                <a:solidFill>
                  <a:srgbClr val="00B0F0"/>
                </a:solidFill>
                <a:latin typeface="IRANSansWeb(FaNum)" panose="02040503050201020203" pitchFamily="18" charset="-78"/>
                <a:cs typeface="IRANSansWeb(FaNum)" panose="02040503050201020203" pitchFamily="18" charset="-78"/>
              </a:rPr>
              <a:t> </a:t>
            </a:r>
            <a:r>
              <a:rPr lang="fa-IR" sz="4000" b="1" dirty="0">
                <a:solidFill>
                  <a:srgbClr val="00B0F0"/>
                </a:solidFill>
                <a:latin typeface="IRANSansWeb(FaNum)" panose="02040503050201020203" pitchFamily="18" charset="-78"/>
                <a:cs typeface="IRANSansWeb(FaNum)" panose="02040503050201020203" pitchFamily="18" charset="-78"/>
              </a:rPr>
              <a:t>و </a:t>
            </a:r>
            <a:r>
              <a:rPr lang="en-US" sz="4000" b="1" dirty="0" err="1">
                <a:solidFill>
                  <a:srgbClr val="00B0F0"/>
                </a:solidFill>
                <a:latin typeface="IRANSansWeb(FaNum)" panose="02040503050201020203" pitchFamily="18" charset="-78"/>
                <a:cs typeface="IRANSansWeb(FaNum)" panose="02040503050201020203" pitchFamily="18" charset="-78"/>
              </a:rPr>
              <a:t>FastAPI</a:t>
            </a:r>
            <a:r>
              <a:rPr lang="en-US" sz="4000" b="1" dirty="0">
                <a:solidFill>
                  <a:srgbClr val="00B0F0"/>
                </a:solidFill>
                <a:latin typeface="IRANSansWeb(FaNum)" panose="02040503050201020203" pitchFamily="18" charset="-78"/>
                <a:cs typeface="IRANSansWeb(FaNum)" panose="02040503050201020203" pitchFamily="18" charset="-78"/>
              </a:rPr>
              <a:t> </a:t>
            </a: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07380" y="9472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200435" y="1221830"/>
            <a:ext cx="12229529" cy="2308324"/>
          </a:xfrm>
          <a:prstGeom prst="rect">
            <a:avLst/>
          </a:prstGeom>
          <a:noFill/>
        </p:spPr>
        <p:txBody>
          <a:bodyPr wrap="square" rtlCol="0">
            <a:spAutoFit/>
          </a:bodyPr>
          <a:lstStyle/>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ایجاد </a:t>
            </a:r>
            <a:r>
              <a:rPr lang="en-US"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API</a:t>
            </a:r>
            <a:r>
              <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 برای مدل‌های یادگیری ماشین از اهمیت بالایی برخوردار است زیرا این </a:t>
            </a:r>
            <a:r>
              <a:rPr lang="en-US"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API</a:t>
            </a:r>
            <a:r>
              <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ها راه ارتباطی بین مدل و برنامه‌های کاربردی دیگر را فراهم می‌کنند.</a:t>
            </a: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a:p>
            <a:pPr marL="342900" indent="-342900" algn="just" rtl="1">
              <a:buFont typeface="Wingdings" panose="05000000000000000000" pitchFamily="2" charset="2"/>
              <a:buChar char="q"/>
            </a:pPr>
            <a:r>
              <a:rPr lang="en-US" sz="2400" b="1" i="0" dirty="0">
                <a:solidFill>
                  <a:schemeClr val="tx1">
                    <a:lumMod val="95000"/>
                    <a:lumOff val="5000"/>
                  </a:schemeClr>
                </a:solidFill>
                <a:effectLst/>
                <a:latin typeface="IRANSansWeb(FaNum)" panose="02040503050201020203" pitchFamily="18" charset="-78"/>
                <a:cs typeface="IRANSansWeb(FaNum)" panose="02040503050201020203" pitchFamily="18" charset="-78"/>
              </a:rPr>
              <a:t>REST (Representational State Transfer)</a:t>
            </a:r>
            <a:r>
              <a:rPr lang="fa-IR" sz="2400" b="1" i="0" dirty="0">
                <a:solidFill>
                  <a:schemeClr val="tx1">
                    <a:lumMod val="95000"/>
                    <a:lumOff val="5000"/>
                  </a:schemeClr>
                </a:solidFill>
                <a:effectLst/>
                <a:latin typeface="IRANSansWeb(FaNum)" panose="02040503050201020203" pitchFamily="18" charset="-78"/>
                <a:cs typeface="IRANSansWeb(FaNum)" panose="02040503050201020203" pitchFamily="18" charset="-78"/>
              </a:rPr>
              <a:t> </a:t>
            </a:r>
            <a:r>
              <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یک معماری است که برای ایجاد سرویس‌های وب استفاده می‌شود و به دلیل سادگی و استاندارد بودن، به طور گسترده‌ای برای ارتباطات بین‌سیستمی به کار می‌رود.</a:t>
            </a: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pic>
        <p:nvPicPr>
          <p:cNvPr id="7" name="Picture 6">
            <a:extLst>
              <a:ext uri="{FF2B5EF4-FFF2-40B4-BE49-F238E27FC236}">
                <a16:creationId xmlns:a16="http://schemas.microsoft.com/office/drawing/2014/main" id="{A71E374F-C901-4937-B3A8-17E8853D823A}"/>
              </a:ext>
            </a:extLst>
          </p:cNvPr>
          <p:cNvPicPr>
            <a:picLocks noChangeAspect="1"/>
          </p:cNvPicPr>
          <p:nvPr/>
        </p:nvPicPr>
        <p:blipFill>
          <a:blip r:embed="rId4"/>
          <a:stretch>
            <a:fillRect/>
          </a:stretch>
        </p:blipFill>
        <p:spPr>
          <a:xfrm>
            <a:off x="1093766" y="3952213"/>
            <a:ext cx="4994343" cy="2736708"/>
          </a:xfrm>
          <a:prstGeom prst="rect">
            <a:avLst/>
          </a:prstGeom>
        </p:spPr>
      </p:pic>
      <p:sp>
        <p:nvSpPr>
          <p:cNvPr id="12" name="Rectangle 11">
            <a:extLst>
              <a:ext uri="{FF2B5EF4-FFF2-40B4-BE49-F238E27FC236}">
                <a16:creationId xmlns:a16="http://schemas.microsoft.com/office/drawing/2014/main" id="{F6334841-A3EB-4931-A771-60BB67F2406E}"/>
              </a:ext>
            </a:extLst>
          </p:cNvPr>
          <p:cNvSpPr/>
          <p:nvPr/>
        </p:nvSpPr>
        <p:spPr>
          <a:xfrm>
            <a:off x="1080346" y="3926216"/>
            <a:ext cx="5007763" cy="2776794"/>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205B41-C77D-45BE-BFA3-5F18E1BD9278}"/>
              </a:ext>
            </a:extLst>
          </p:cNvPr>
          <p:cNvSpPr/>
          <p:nvPr/>
        </p:nvSpPr>
        <p:spPr>
          <a:xfrm>
            <a:off x="6441877" y="3310128"/>
            <a:ext cx="6506517" cy="436937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347293B-37D3-45AF-8FD3-EFD33B152F30}"/>
              </a:ext>
            </a:extLst>
          </p:cNvPr>
          <p:cNvSpPr txBox="1"/>
          <p:nvPr/>
        </p:nvSpPr>
        <p:spPr>
          <a:xfrm>
            <a:off x="4871712" y="6094995"/>
            <a:ext cx="1115568" cy="461665"/>
          </a:xfrm>
          <a:prstGeom prst="rect">
            <a:avLst/>
          </a:prstGeom>
          <a:noFill/>
        </p:spPr>
        <p:txBody>
          <a:bodyPr wrap="square" rtlCol="0">
            <a:spAutoFit/>
          </a:bodyPr>
          <a:lstStyle/>
          <a:p>
            <a:r>
              <a:rPr lang="en-US" sz="2400" b="1" dirty="0">
                <a:solidFill>
                  <a:schemeClr val="accent1"/>
                </a:solidFill>
                <a:latin typeface="IRANSansWeb(FaNum)" panose="02040503050201020203" pitchFamily="18" charset="-78"/>
                <a:cs typeface="IRANSansWeb(FaNum)" panose="02040503050201020203" pitchFamily="18" charset="-78"/>
              </a:rPr>
              <a:t>REST</a:t>
            </a:r>
          </a:p>
        </p:txBody>
      </p:sp>
      <p:pic>
        <p:nvPicPr>
          <p:cNvPr id="16" name="Picture 15">
            <a:extLst>
              <a:ext uri="{FF2B5EF4-FFF2-40B4-BE49-F238E27FC236}">
                <a16:creationId xmlns:a16="http://schemas.microsoft.com/office/drawing/2014/main" id="{04DF5A1E-FB1F-4923-80C9-7628D069A92F}"/>
              </a:ext>
            </a:extLst>
          </p:cNvPr>
          <p:cNvPicPr>
            <a:picLocks noChangeAspect="1"/>
          </p:cNvPicPr>
          <p:nvPr/>
        </p:nvPicPr>
        <p:blipFill>
          <a:blip r:embed="rId5"/>
          <a:stretch>
            <a:fillRect/>
          </a:stretch>
        </p:blipFill>
        <p:spPr>
          <a:xfrm>
            <a:off x="6739404" y="3344236"/>
            <a:ext cx="5970756" cy="4255603"/>
          </a:xfrm>
          <a:prstGeom prst="rect">
            <a:avLst/>
          </a:prstGeom>
        </p:spPr>
      </p:pic>
    </p:spTree>
    <p:extLst>
      <p:ext uri="{BB962C8B-B14F-4D97-AF65-F5344CB8AC3E}">
        <p14:creationId xmlns:p14="http://schemas.microsoft.com/office/powerpoint/2010/main" val="2460432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272529"/>
            <a:ext cx="12141877" cy="695960"/>
          </a:xfrm>
          <a:prstGeom prst="rect">
            <a:avLst/>
          </a:prstGeom>
          <a:noFill/>
          <a:ln/>
        </p:spPr>
        <p:txBody>
          <a:bodyPr wrap="none" rtlCol="0" anchor="t"/>
          <a:lstStyle/>
          <a:p>
            <a:pPr algn="just" rtl="1"/>
            <a:r>
              <a:rPr lang="fa-IR" sz="4000" b="1" dirty="0">
                <a:solidFill>
                  <a:srgbClr val="00B0F0"/>
                </a:solidFill>
                <a:latin typeface="IRANSansWeb(FaNum)" panose="02040503050201020203" pitchFamily="18" charset="-78"/>
                <a:cs typeface="IRANSansWeb(FaNum)" panose="02040503050201020203" pitchFamily="18" charset="-78"/>
              </a:rPr>
              <a:t>ایجاد</a:t>
            </a:r>
            <a:r>
              <a:rPr lang="en-US" sz="4000" b="1" dirty="0">
                <a:solidFill>
                  <a:srgbClr val="00B0F0"/>
                </a:solidFill>
                <a:latin typeface="IRANSansWeb(FaNum)" panose="02040503050201020203" pitchFamily="18" charset="-78"/>
                <a:cs typeface="IRANSansWeb(FaNum)" panose="02040503050201020203" pitchFamily="18" charset="-78"/>
              </a:rPr>
              <a:t> API </a:t>
            </a:r>
            <a:r>
              <a:rPr lang="fa-IR" sz="4000" b="1" dirty="0">
                <a:solidFill>
                  <a:srgbClr val="00B0F0"/>
                </a:solidFill>
                <a:latin typeface="IRANSansWeb(FaNum)" panose="02040503050201020203" pitchFamily="18" charset="-78"/>
                <a:cs typeface="IRANSansWeb(FaNum)" panose="02040503050201020203" pitchFamily="18" charset="-78"/>
              </a:rPr>
              <a:t>با استفاده از </a:t>
            </a:r>
            <a:r>
              <a:rPr lang="en-US" sz="4000" b="1" dirty="0">
                <a:solidFill>
                  <a:srgbClr val="00B0F0"/>
                </a:solidFill>
                <a:latin typeface="IRANSansWeb(FaNum)" panose="02040503050201020203" pitchFamily="18" charset="-78"/>
                <a:cs typeface="IRANSansWeb(FaNum)" panose="02040503050201020203" pitchFamily="18" charset="-78"/>
              </a:rPr>
              <a:t>REST</a:t>
            </a:r>
            <a:r>
              <a:rPr lang="fa-IR" sz="4000" b="1" dirty="0">
                <a:solidFill>
                  <a:srgbClr val="00B0F0"/>
                </a:solidFill>
                <a:latin typeface="IRANSansWeb(FaNum)" panose="02040503050201020203" pitchFamily="18" charset="-78"/>
                <a:cs typeface="IRANSansWeb(FaNum)" panose="02040503050201020203" pitchFamily="18" charset="-78"/>
              </a:rPr>
              <a:t> </a:t>
            </a:r>
            <a:r>
              <a:rPr lang="en-US" sz="4000" b="1" dirty="0">
                <a:solidFill>
                  <a:srgbClr val="00B0F0"/>
                </a:solidFill>
                <a:latin typeface="IRANSansWeb(FaNum)" panose="02040503050201020203" pitchFamily="18" charset="-78"/>
                <a:cs typeface="IRANSansWeb(FaNum)" panose="02040503050201020203" pitchFamily="18" charset="-78"/>
              </a:rPr>
              <a:t> </a:t>
            </a:r>
            <a:r>
              <a:rPr lang="fa-IR" sz="4000" b="1" dirty="0">
                <a:solidFill>
                  <a:srgbClr val="00B0F0"/>
                </a:solidFill>
                <a:latin typeface="IRANSansWeb(FaNum)" panose="02040503050201020203" pitchFamily="18" charset="-78"/>
                <a:cs typeface="IRANSansWeb(FaNum)" panose="02040503050201020203" pitchFamily="18" charset="-78"/>
              </a:rPr>
              <a:t>و </a:t>
            </a:r>
            <a:r>
              <a:rPr lang="en-US" sz="4000" b="1" dirty="0" err="1">
                <a:solidFill>
                  <a:srgbClr val="00B0F0"/>
                </a:solidFill>
                <a:latin typeface="IRANSansWeb(FaNum)" panose="02040503050201020203" pitchFamily="18" charset="-78"/>
                <a:cs typeface="IRANSansWeb(FaNum)" panose="02040503050201020203" pitchFamily="18" charset="-78"/>
              </a:rPr>
              <a:t>FastAPI</a:t>
            </a:r>
            <a:r>
              <a:rPr lang="en-US" sz="4000" b="1" dirty="0">
                <a:solidFill>
                  <a:srgbClr val="00B0F0"/>
                </a:solidFill>
                <a:latin typeface="IRANSansWeb(FaNum)" panose="02040503050201020203" pitchFamily="18" charset="-78"/>
                <a:cs typeface="IRANSansWeb(FaNum)" panose="02040503050201020203" pitchFamily="18" charset="-78"/>
              </a:rPr>
              <a:t> </a:t>
            </a: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1305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174747" y="1007230"/>
            <a:ext cx="12229529" cy="1384995"/>
          </a:xfrm>
          <a:prstGeom prst="rect">
            <a:avLst/>
          </a:prstGeom>
          <a:noFill/>
        </p:spPr>
        <p:txBody>
          <a:bodyPr wrap="square" rtlCol="0">
            <a:spAutoFit/>
          </a:bodyPr>
          <a:lstStyle/>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a:p>
            <a:pPr marL="342900" indent="-342900" algn="just" rtl="1">
              <a:buFont typeface="Wingdings" panose="05000000000000000000" pitchFamily="2" charset="2"/>
              <a:buChar char="q"/>
            </a:pPr>
            <a:r>
              <a:rPr lang="en-US" sz="2400" b="1" i="0" dirty="0" err="1">
                <a:solidFill>
                  <a:schemeClr val="tx1">
                    <a:lumMod val="95000"/>
                    <a:lumOff val="5000"/>
                  </a:schemeClr>
                </a:solidFill>
                <a:effectLst/>
                <a:latin typeface="IRANSansWeb(FaNum)" panose="02040503050201020203" pitchFamily="18" charset="-78"/>
                <a:cs typeface="IRANSansWeb(FaNum)" panose="02040503050201020203" pitchFamily="18" charset="-78"/>
              </a:rPr>
              <a:t>FastAPI</a:t>
            </a:r>
            <a:r>
              <a:rPr lang="fa-IR" sz="2400" b="1" i="0" dirty="0">
                <a:solidFill>
                  <a:schemeClr val="tx1">
                    <a:lumMod val="95000"/>
                    <a:lumOff val="5000"/>
                  </a:schemeClr>
                </a:solidFill>
                <a:effectLst/>
                <a:latin typeface="IRANSansWeb(FaNum)" panose="02040503050201020203" pitchFamily="18" charset="-78"/>
                <a:cs typeface="IRANSansWeb(FaNum)" panose="02040503050201020203" pitchFamily="18" charset="-78"/>
              </a:rPr>
              <a:t> </a:t>
            </a:r>
            <a:r>
              <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یکی از فریم‌ورک‌های جدید و قدرتمند برای ایجاد </a:t>
            </a:r>
            <a:r>
              <a:rPr lang="en-US"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API</a:t>
            </a:r>
            <a:r>
              <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های سریع و با عملکرد بالا است. این فریم‌ورک بر اساس استانداردهای </a:t>
            </a:r>
            <a:r>
              <a:rPr lang="en-US"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REST</a:t>
            </a:r>
            <a:r>
              <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 </a:t>
            </a:r>
            <a:r>
              <a:rPr lang="en-US"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 </a:t>
            </a:r>
            <a:r>
              <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rPr>
              <a:t>طراحی شده و ویژگی‌های منحصر به فردی دارد که آن را از دیگر فریم‌ورک‌ها متمایز می‌کند.</a:t>
            </a:r>
            <a:endParaRPr lang="fa-IR" sz="2000" b="1"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pic>
        <p:nvPicPr>
          <p:cNvPr id="11" name="Picture 10">
            <a:extLst>
              <a:ext uri="{FF2B5EF4-FFF2-40B4-BE49-F238E27FC236}">
                <a16:creationId xmlns:a16="http://schemas.microsoft.com/office/drawing/2014/main" id="{78A85111-BD6B-4354-A0FF-FDF9CC0D40FA}"/>
              </a:ext>
            </a:extLst>
          </p:cNvPr>
          <p:cNvPicPr>
            <a:picLocks noChangeAspect="1"/>
          </p:cNvPicPr>
          <p:nvPr/>
        </p:nvPicPr>
        <p:blipFill>
          <a:blip r:embed="rId4"/>
          <a:stretch>
            <a:fillRect/>
          </a:stretch>
        </p:blipFill>
        <p:spPr>
          <a:xfrm>
            <a:off x="8107039" y="3399455"/>
            <a:ext cx="5245521" cy="2653703"/>
          </a:xfrm>
          <a:prstGeom prst="rect">
            <a:avLst/>
          </a:prstGeom>
        </p:spPr>
      </p:pic>
      <p:sp>
        <p:nvSpPr>
          <p:cNvPr id="12" name="Rectangle 11">
            <a:extLst>
              <a:ext uri="{FF2B5EF4-FFF2-40B4-BE49-F238E27FC236}">
                <a16:creationId xmlns:a16="http://schemas.microsoft.com/office/drawing/2014/main" id="{F6334841-A3EB-4931-A771-60BB67F2406E}"/>
              </a:ext>
            </a:extLst>
          </p:cNvPr>
          <p:cNvSpPr/>
          <p:nvPr/>
        </p:nvSpPr>
        <p:spPr>
          <a:xfrm>
            <a:off x="1226124" y="2554278"/>
            <a:ext cx="6527987" cy="4968119"/>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205B41-C77D-45BE-BFA3-5F18E1BD9278}"/>
              </a:ext>
            </a:extLst>
          </p:cNvPr>
          <p:cNvSpPr/>
          <p:nvPr/>
        </p:nvSpPr>
        <p:spPr>
          <a:xfrm>
            <a:off x="8055325" y="3367000"/>
            <a:ext cx="5348951" cy="27767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44BABB0-35B3-4A37-BD12-151F6D3826C1}"/>
              </a:ext>
            </a:extLst>
          </p:cNvPr>
          <p:cNvSpPr txBox="1"/>
          <p:nvPr/>
        </p:nvSpPr>
        <p:spPr>
          <a:xfrm>
            <a:off x="8677436" y="3653135"/>
            <a:ext cx="1115568" cy="461665"/>
          </a:xfrm>
          <a:prstGeom prst="rect">
            <a:avLst/>
          </a:prstGeom>
          <a:noFill/>
        </p:spPr>
        <p:txBody>
          <a:bodyPr wrap="square" rtlCol="0">
            <a:spAutoFit/>
          </a:bodyPr>
          <a:lstStyle/>
          <a:p>
            <a:r>
              <a:rPr lang="en-US" sz="2400" b="1" dirty="0">
                <a:solidFill>
                  <a:schemeClr val="accent1"/>
                </a:solidFill>
                <a:latin typeface="IRANSansWeb(FaNum)" panose="02040503050201020203" pitchFamily="18" charset="-78"/>
                <a:cs typeface="IRANSansWeb(FaNum)" panose="02040503050201020203" pitchFamily="18" charset="-78"/>
              </a:rPr>
              <a:t>Fast</a:t>
            </a:r>
          </a:p>
        </p:txBody>
      </p:sp>
      <p:pic>
        <p:nvPicPr>
          <p:cNvPr id="10" name="Picture 9">
            <a:extLst>
              <a:ext uri="{FF2B5EF4-FFF2-40B4-BE49-F238E27FC236}">
                <a16:creationId xmlns:a16="http://schemas.microsoft.com/office/drawing/2014/main" id="{9E55714F-A462-443F-8E5C-E97DE8F3DA94}"/>
              </a:ext>
            </a:extLst>
          </p:cNvPr>
          <p:cNvPicPr>
            <a:picLocks noChangeAspect="1"/>
          </p:cNvPicPr>
          <p:nvPr/>
        </p:nvPicPr>
        <p:blipFill>
          <a:blip r:embed="rId5"/>
          <a:stretch>
            <a:fillRect/>
          </a:stretch>
        </p:blipFill>
        <p:spPr>
          <a:xfrm>
            <a:off x="1289405" y="2771572"/>
            <a:ext cx="6307892" cy="4450799"/>
          </a:xfrm>
          <a:prstGeom prst="rect">
            <a:avLst/>
          </a:prstGeom>
        </p:spPr>
      </p:pic>
    </p:spTree>
    <p:extLst>
      <p:ext uri="{BB962C8B-B14F-4D97-AF65-F5344CB8AC3E}">
        <p14:creationId xmlns:p14="http://schemas.microsoft.com/office/powerpoint/2010/main" val="2773079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311644"/>
            <a:ext cx="12141877" cy="695960"/>
          </a:xfrm>
          <a:prstGeom prst="rect">
            <a:avLst/>
          </a:prstGeom>
          <a:noFill/>
          <a:ln/>
        </p:spPr>
        <p:txBody>
          <a:bodyPr wrap="none" rtlCol="0" anchor="t"/>
          <a:lstStyle/>
          <a:p>
            <a:pPr algn="just" rtl="1"/>
            <a:r>
              <a:rPr lang="fa-IR" sz="4000" b="1" dirty="0">
                <a:solidFill>
                  <a:srgbClr val="00B050"/>
                </a:solidFill>
                <a:latin typeface="IRANSansWeb(FaNum)" panose="02040503050201020203" pitchFamily="18" charset="-78"/>
                <a:cs typeface="IRANSansWeb(FaNum)" panose="02040503050201020203" pitchFamily="18" charset="-78"/>
              </a:rPr>
              <a:t>3. </a:t>
            </a:r>
            <a:r>
              <a:rPr lang="en-US" sz="4000" b="1" dirty="0">
                <a:solidFill>
                  <a:srgbClr val="00B050"/>
                </a:solidFill>
                <a:latin typeface="IRANSansWeb(FaNum)" panose="02040503050201020203" pitchFamily="18" charset="-78"/>
                <a:cs typeface="IRANSansWeb(FaNum)" panose="02040503050201020203" pitchFamily="18" charset="-78"/>
              </a:rPr>
              <a:t>Scalability</a:t>
            </a:r>
            <a:r>
              <a:rPr lang="fa-IR" sz="4000" b="1" dirty="0">
                <a:solidFill>
                  <a:srgbClr val="00B050"/>
                </a:solidFill>
                <a:latin typeface="IRANSansWeb(FaNum)" panose="02040503050201020203" pitchFamily="18" charset="-78"/>
                <a:cs typeface="IRANSansWeb(FaNum)" panose="02040503050201020203" pitchFamily="18" charset="-78"/>
              </a:rPr>
              <a:t> (مقیاس‌پذیری) </a:t>
            </a:r>
            <a:endParaRPr lang="en-US" sz="4000" b="1" dirty="0">
              <a:solidFill>
                <a:srgbClr val="00B050"/>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1305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CE041C7D-09FC-46D6-945B-3076D5A696C7}"/>
              </a:ext>
            </a:extLst>
          </p:cNvPr>
          <p:cNvSpPr txBox="1"/>
          <p:nvPr/>
        </p:nvSpPr>
        <p:spPr>
          <a:xfrm>
            <a:off x="1645920" y="1179373"/>
            <a:ext cx="11859709" cy="6309420"/>
          </a:xfrm>
          <a:prstGeom prst="rect">
            <a:avLst/>
          </a:prstGeom>
          <a:noFill/>
        </p:spPr>
        <p:txBody>
          <a:bodyPr wrap="square" rtlCol="0">
            <a:spAutoFit/>
          </a:bodyPr>
          <a:lstStyle/>
          <a:p>
            <a:pPr algn="just" rtl="1"/>
            <a:endParaRPr lang="en-US" sz="2400" b="1"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به توانایی یک سیستم در مدیریت و پاسخگویی به افزایش حجم بار کاری (مانند تعداد درخواست‌ها یا حجم داده‌ها) بدون افت کارایی اشاره دارد. در پروژه‌های مبتنی بر یادگیری ماشین، مقیاس‌پذیری اهمیت بسیار زیادی دارد، زیرا با افزایش تعداد کاربران یا حجم داده‌ها، سیستم باید بتواند همچنان با کارایی بالا عمل کند و از ایجاد هرگونه تأخیر یا کاهش کیفیت در سرویس‌دهی جلوگیری کند.</a:t>
            </a:r>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400" b="1" dirty="0">
                <a:solidFill>
                  <a:schemeClr val="tx1">
                    <a:lumMod val="95000"/>
                    <a:lumOff val="5000"/>
                  </a:schemeClr>
                </a:solidFill>
                <a:latin typeface="IRANSansWeb(FaNum)" panose="02040503050201020203" pitchFamily="18" charset="-78"/>
                <a:cs typeface="IRANSansWeb(FaNum)" panose="02040503050201020203" pitchFamily="18" charset="-78"/>
              </a:rPr>
              <a:t>اهمیت مقیاس‌پذیری در یادگیری ماشین:</a:t>
            </a:r>
            <a:r>
              <a:rPr lang="en-US" sz="2400" b="1"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در سیستم‌های یادگیری ماشین، وقتی تعداد درخواست‌ها برای پیش‌بینی افزایش می‌یابد یا حجم داده‌هایی که مدل باید پردازش کند بزرگ‌تر می‌شود، این افزایش بار می‌تواند منجر به افت کارایی سیستم شود. بنابراین، مقیاس‌پذیری برای اطمینان از اینکه سیستم بتواند به‌صورت موثر و کارآمد به همه درخواست‌ها پاسخ دهد، ضروری است. این موضوع به خصوص در محیط‌های تولیدی که مدل‌ها به‌صورت زنده و در زمان واقعی عمل می‌کنند، از اهمیت بیشتری برخوردار است.</a:t>
            </a:r>
            <a:endParaRPr lang="fa-IR" sz="2000" b="1"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pic>
        <p:nvPicPr>
          <p:cNvPr id="7" name="Picture 6">
            <a:extLst>
              <a:ext uri="{FF2B5EF4-FFF2-40B4-BE49-F238E27FC236}">
                <a16:creationId xmlns:a16="http://schemas.microsoft.com/office/drawing/2014/main" id="{1451BE92-BDD2-4352-9421-C4C03F61239D}"/>
              </a:ext>
            </a:extLst>
          </p:cNvPr>
          <p:cNvPicPr>
            <a:picLocks noChangeAspect="1"/>
          </p:cNvPicPr>
          <p:nvPr/>
        </p:nvPicPr>
        <p:blipFill>
          <a:blip r:embed="rId4"/>
          <a:stretch>
            <a:fillRect/>
          </a:stretch>
        </p:blipFill>
        <p:spPr>
          <a:xfrm>
            <a:off x="4194222" y="2607834"/>
            <a:ext cx="3998801" cy="3013932"/>
          </a:xfrm>
          <a:prstGeom prst="rect">
            <a:avLst/>
          </a:prstGeom>
        </p:spPr>
      </p:pic>
      <p:sp>
        <p:nvSpPr>
          <p:cNvPr id="10" name="Rectangle 9">
            <a:extLst>
              <a:ext uri="{FF2B5EF4-FFF2-40B4-BE49-F238E27FC236}">
                <a16:creationId xmlns:a16="http://schemas.microsoft.com/office/drawing/2014/main" id="{2D1EE673-5A83-43D5-8CEA-C7DFF2850AC6}"/>
              </a:ext>
            </a:extLst>
          </p:cNvPr>
          <p:cNvSpPr/>
          <p:nvPr/>
        </p:nvSpPr>
        <p:spPr>
          <a:xfrm>
            <a:off x="4194222" y="2607834"/>
            <a:ext cx="3998801" cy="3013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520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311644"/>
            <a:ext cx="12141877" cy="695960"/>
          </a:xfrm>
          <a:prstGeom prst="rect">
            <a:avLst/>
          </a:prstGeom>
          <a:noFill/>
          <a:ln/>
        </p:spPr>
        <p:txBody>
          <a:bodyPr wrap="none" rtlCol="0" anchor="t"/>
          <a:lstStyle/>
          <a:p>
            <a:pPr algn="just" rtl="1"/>
            <a:r>
              <a:rPr lang="fa-IR" sz="4000" b="1" dirty="0">
                <a:solidFill>
                  <a:srgbClr val="00B050"/>
                </a:solidFill>
                <a:latin typeface="IRANSansWeb(FaNum)" panose="02040503050201020203" pitchFamily="18" charset="-78"/>
                <a:cs typeface="IRANSansWeb(FaNum)" panose="02040503050201020203" pitchFamily="18" charset="-78"/>
              </a:rPr>
              <a:t>راهکارهای مقیاس‌پذیری</a:t>
            </a:r>
            <a:endParaRPr lang="en-US" sz="4000" b="1" dirty="0">
              <a:solidFill>
                <a:srgbClr val="00B050"/>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1305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CE041C7D-09FC-46D6-945B-3076D5A696C7}"/>
              </a:ext>
            </a:extLst>
          </p:cNvPr>
          <p:cNvSpPr txBox="1"/>
          <p:nvPr/>
        </p:nvSpPr>
        <p:spPr>
          <a:xfrm>
            <a:off x="1645920" y="1488109"/>
            <a:ext cx="11859709" cy="5139869"/>
          </a:xfrm>
          <a:prstGeom prst="rect">
            <a:avLst/>
          </a:prstGeom>
          <a:noFill/>
        </p:spPr>
        <p:txBody>
          <a:bodyPr wrap="square" rtlCol="0">
            <a:spAutoFit/>
          </a:bodyPr>
          <a:lstStyle/>
          <a:p>
            <a:pPr algn="just" rtl="1"/>
            <a:endParaRPr lang="en-US" sz="2400" b="1"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en-US" sz="2400" b="1" dirty="0">
                <a:solidFill>
                  <a:schemeClr val="tx1">
                    <a:lumMod val="95000"/>
                    <a:lumOff val="5000"/>
                  </a:schemeClr>
                </a:solidFill>
                <a:latin typeface="IRANSansWeb(FaNum)" panose="02040503050201020203" pitchFamily="18" charset="-78"/>
                <a:cs typeface="IRANSansWeb(FaNum)" panose="02040503050201020203" pitchFamily="18" charset="-78"/>
              </a:rPr>
              <a:t>Docker</a:t>
            </a: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یک پلتفرم برای ایجاد، انتشار</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و اجرای کانتینرهاست. کانتینرها محیط‌های ایزوله‌ای هستند که می‌توانند به طور مستقل و بدون وابستگی به زیرساخت‌های خاص، اجرا شوند. استفاده از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Docker</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به توسعه‌دهندگان اجازه می‌دهد تا مدل‌های خود را به‌صورت کانتینریزه‌شده اجرا کرده و به راحتی در محیط‌های مختلف مستقر کنند.از آنجا که کانتینرها به سرعت و به سادگی قابل ایجاد و حذف هستند،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Docker</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امکان مقیاس‌پذیری افقی (افزایش تعداد نمونه‌های مدل) را فراهم می‌کند.</a:t>
            </a:r>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
        <p:nvSpPr>
          <p:cNvPr id="10" name="Rectangle 9">
            <a:extLst>
              <a:ext uri="{FF2B5EF4-FFF2-40B4-BE49-F238E27FC236}">
                <a16:creationId xmlns:a16="http://schemas.microsoft.com/office/drawing/2014/main" id="{2D1EE673-5A83-43D5-8CEA-C7DFF2850AC6}"/>
              </a:ext>
            </a:extLst>
          </p:cNvPr>
          <p:cNvSpPr/>
          <p:nvPr/>
        </p:nvSpPr>
        <p:spPr>
          <a:xfrm>
            <a:off x="3369482" y="4165058"/>
            <a:ext cx="7891436" cy="3013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5EC0D0-376E-4670-B82B-12A6BA69D321}"/>
              </a:ext>
            </a:extLst>
          </p:cNvPr>
          <p:cNvPicPr>
            <a:picLocks noChangeAspect="1"/>
          </p:cNvPicPr>
          <p:nvPr/>
        </p:nvPicPr>
        <p:blipFill>
          <a:blip r:embed="rId4"/>
          <a:stretch>
            <a:fillRect/>
          </a:stretch>
        </p:blipFill>
        <p:spPr>
          <a:xfrm>
            <a:off x="3456432" y="4202334"/>
            <a:ext cx="7755316" cy="2932663"/>
          </a:xfrm>
          <a:prstGeom prst="rect">
            <a:avLst/>
          </a:prstGeom>
        </p:spPr>
      </p:pic>
    </p:spTree>
    <p:extLst>
      <p:ext uri="{BB962C8B-B14F-4D97-AF65-F5344CB8AC3E}">
        <p14:creationId xmlns:p14="http://schemas.microsoft.com/office/powerpoint/2010/main" val="1524979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311644"/>
            <a:ext cx="12141877" cy="695960"/>
          </a:xfrm>
          <a:prstGeom prst="rect">
            <a:avLst/>
          </a:prstGeom>
          <a:noFill/>
          <a:ln/>
        </p:spPr>
        <p:txBody>
          <a:bodyPr wrap="none" rtlCol="0" anchor="t"/>
          <a:lstStyle/>
          <a:p>
            <a:pPr algn="just" rtl="1"/>
            <a:r>
              <a:rPr lang="fa-IR" sz="4000" b="1" dirty="0">
                <a:solidFill>
                  <a:srgbClr val="00B050"/>
                </a:solidFill>
                <a:latin typeface="IRANSansWeb(FaNum)" panose="02040503050201020203" pitchFamily="18" charset="-78"/>
                <a:cs typeface="IRANSansWeb(FaNum)" panose="02040503050201020203" pitchFamily="18" charset="-78"/>
              </a:rPr>
              <a:t>راهکارهای مقیاس‌پذیری</a:t>
            </a:r>
            <a:endParaRPr lang="en-US" sz="4000" b="1" dirty="0">
              <a:solidFill>
                <a:srgbClr val="00B050"/>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1305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CE041C7D-09FC-46D6-945B-3076D5A696C7}"/>
              </a:ext>
            </a:extLst>
          </p:cNvPr>
          <p:cNvSpPr txBox="1"/>
          <p:nvPr/>
        </p:nvSpPr>
        <p:spPr>
          <a:xfrm>
            <a:off x="1645920" y="1488109"/>
            <a:ext cx="11859709" cy="4832092"/>
          </a:xfrm>
          <a:prstGeom prst="rect">
            <a:avLst/>
          </a:prstGeom>
          <a:noFill/>
        </p:spPr>
        <p:txBody>
          <a:bodyPr wrap="square" rtlCol="0">
            <a:spAutoFit/>
          </a:bodyPr>
          <a:lstStyle/>
          <a:p>
            <a:pPr algn="just" rtl="1"/>
            <a:endParaRPr lang="en-US" sz="2400" b="1"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en-US" sz="2400" b="1" dirty="0">
                <a:solidFill>
                  <a:schemeClr val="tx1">
                    <a:lumMod val="95000"/>
                    <a:lumOff val="5000"/>
                  </a:schemeClr>
                </a:solidFill>
                <a:latin typeface="IRANSansWeb(FaNum)" panose="02040503050201020203" pitchFamily="18" charset="-78"/>
                <a:cs typeface="IRANSansWeb(FaNum)" panose="02040503050201020203" pitchFamily="18" charset="-78"/>
              </a:rPr>
              <a:t>Kubernetes</a:t>
            </a:r>
          </a:p>
          <a:p>
            <a:pPr algn="just" rtl="1"/>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Kubernetes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یک سیستم ارکستراسیون کانتینر است که به طور خاص برای مدیریت و هماهنگی کانتینرهای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Docker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طراحی شده است.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Kubernetes</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به شما امکان می‌دهد تا به راحتی تعداد کانتینرها را افزایش یا کاهش دهید و منابع سیستم را بهینه‌سازی کنید.</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یکی از ویژگی‌های مهم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Kubernetes</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توانایی مقیاس‌پذیری خودکار است. به این معنا که می‌تواند به صورت خودکار و براساس میزان بار کاری سیستم، تعداد کانتینرها یا منابع را تنظیم کند. این امر به شما اجازه می‌دهد تا بدون نیاز به مداخله دستی، عملکرد سیستم را در شرایط مختلف بهینه نگه دارید.</a:t>
            </a:r>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
        <p:nvSpPr>
          <p:cNvPr id="10" name="Rectangle 9">
            <a:extLst>
              <a:ext uri="{FF2B5EF4-FFF2-40B4-BE49-F238E27FC236}">
                <a16:creationId xmlns:a16="http://schemas.microsoft.com/office/drawing/2014/main" id="{2D1EE673-5A83-43D5-8CEA-C7DFF2850AC6}"/>
              </a:ext>
            </a:extLst>
          </p:cNvPr>
          <p:cNvSpPr/>
          <p:nvPr/>
        </p:nvSpPr>
        <p:spPr>
          <a:xfrm>
            <a:off x="3621024" y="3895344"/>
            <a:ext cx="7388351" cy="382219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A1C39EB-C5F3-4F67-8161-990CF30A0F19}"/>
              </a:ext>
            </a:extLst>
          </p:cNvPr>
          <p:cNvPicPr>
            <a:picLocks noChangeAspect="1"/>
          </p:cNvPicPr>
          <p:nvPr/>
        </p:nvPicPr>
        <p:blipFill>
          <a:blip r:embed="rId4"/>
          <a:stretch>
            <a:fillRect/>
          </a:stretch>
        </p:blipFill>
        <p:spPr>
          <a:xfrm>
            <a:off x="3739769" y="4005072"/>
            <a:ext cx="7150860" cy="3602736"/>
          </a:xfrm>
          <a:prstGeom prst="rect">
            <a:avLst/>
          </a:prstGeom>
        </p:spPr>
      </p:pic>
    </p:spTree>
    <p:extLst>
      <p:ext uri="{BB962C8B-B14F-4D97-AF65-F5344CB8AC3E}">
        <p14:creationId xmlns:p14="http://schemas.microsoft.com/office/powerpoint/2010/main" val="3367399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292973"/>
            <a:ext cx="12141877" cy="695960"/>
          </a:xfrm>
          <a:prstGeom prst="rect">
            <a:avLst/>
          </a:prstGeom>
          <a:noFill/>
          <a:ln/>
        </p:spPr>
        <p:txBody>
          <a:bodyPr wrap="none" rtlCol="0" anchor="t"/>
          <a:lstStyle/>
          <a:p>
            <a:pPr algn="just" rtl="1"/>
            <a:r>
              <a:rPr lang="fa-IR" sz="4000" b="1" dirty="0">
                <a:solidFill>
                  <a:srgbClr val="FFC000"/>
                </a:solidFill>
                <a:latin typeface="IRANSansWeb(FaNum)" panose="02040503050201020203" pitchFamily="18" charset="-78"/>
                <a:cs typeface="IRANSansWeb(FaNum)" panose="02040503050201020203" pitchFamily="18" charset="-78"/>
              </a:rPr>
              <a:t>4. </a:t>
            </a:r>
            <a:r>
              <a:rPr lang="en-US" sz="4000" b="1" dirty="0">
                <a:solidFill>
                  <a:srgbClr val="FFC000"/>
                </a:solidFill>
                <a:latin typeface="IRANSansWeb(FaNum)" panose="02040503050201020203" pitchFamily="18" charset="-78"/>
                <a:cs typeface="IRANSansWeb(FaNum)" panose="02040503050201020203" pitchFamily="18" charset="-78"/>
              </a:rPr>
              <a:t>Latency</a:t>
            </a:r>
            <a:r>
              <a:rPr lang="fa-IR" sz="4000" b="1" dirty="0">
                <a:solidFill>
                  <a:srgbClr val="FFC000"/>
                </a:solidFill>
                <a:latin typeface="IRANSansWeb(FaNum)" panose="02040503050201020203" pitchFamily="18" charset="-78"/>
                <a:cs typeface="IRANSansWeb(FaNum)" panose="02040503050201020203" pitchFamily="18" charset="-78"/>
              </a:rPr>
              <a:t> (زمان پاسخگویی)</a:t>
            </a:r>
            <a:endParaRPr lang="en-US" sz="4000" b="1" dirty="0">
              <a:solidFill>
                <a:srgbClr val="FFC000"/>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1305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a-IR" dirty="0"/>
          </a:p>
          <a:p>
            <a:pPr algn="ctr"/>
            <a:endParaRPr lang="fa-IR" dirty="0"/>
          </a:p>
          <a:p>
            <a:pPr algn="ctr"/>
            <a:endParaRPr lang="fa-IR" dirty="0"/>
          </a:p>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645920" y="1606021"/>
            <a:ext cx="11859709" cy="2862322"/>
          </a:xfrm>
          <a:prstGeom prst="rect">
            <a:avLst/>
          </a:prstGeom>
          <a:noFill/>
        </p:spPr>
        <p:txBody>
          <a:bodyPr wrap="square" rtlCol="0">
            <a:spAutoFit/>
          </a:bodyPr>
          <a:lstStyle/>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به مدت زمانی اشاره دارد که یک درخواست از لحظه ارسال تا دریافت پاسخ به طول می‌انجامد. به عبارت دیگر،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Latency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معیاری برای اندازه‌گیری تأخیر زمانی است که در پردازش و انتقال داده‌ها در سیستم رخ می‌دهد. این مفهوم به‌ویژه در سیستم‌های عملیاتی و برنامه‌های کاربردی زمان حساس اهمیت بالایی دارد. برای مثال، در سیستم‌های مبتنی بر هوش مصنوعی که نیازمند پاسخگویی سریع هستند، مانند سیستم‌های تشخیص چهره یا پاسخ‌دهی بلادرنگ در برنامه‌های خدمات مشتریان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Latency</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نقش تعیین‌کننده‌ای در تجربه کاربری و عملکرد کلی سیستم ایفا می‌کند.</a:t>
            </a:r>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pic>
        <p:nvPicPr>
          <p:cNvPr id="7" name="Picture 6">
            <a:extLst>
              <a:ext uri="{FF2B5EF4-FFF2-40B4-BE49-F238E27FC236}">
                <a16:creationId xmlns:a16="http://schemas.microsoft.com/office/drawing/2014/main" id="{052DBF5D-2656-42C8-8370-A2492983D013}"/>
              </a:ext>
            </a:extLst>
          </p:cNvPr>
          <p:cNvPicPr>
            <a:picLocks noChangeAspect="1"/>
          </p:cNvPicPr>
          <p:nvPr/>
        </p:nvPicPr>
        <p:blipFill>
          <a:blip r:embed="rId4"/>
          <a:stretch>
            <a:fillRect/>
          </a:stretch>
        </p:blipFill>
        <p:spPr>
          <a:xfrm>
            <a:off x="3260381" y="3987879"/>
            <a:ext cx="8109638" cy="3222011"/>
          </a:xfrm>
          <a:prstGeom prst="rect">
            <a:avLst/>
          </a:prstGeom>
        </p:spPr>
      </p:pic>
      <p:sp>
        <p:nvSpPr>
          <p:cNvPr id="10" name="Rectangle 9">
            <a:extLst>
              <a:ext uri="{FF2B5EF4-FFF2-40B4-BE49-F238E27FC236}">
                <a16:creationId xmlns:a16="http://schemas.microsoft.com/office/drawing/2014/main" id="{69862B3D-7D09-487D-8D27-9B11EBFF5C7B}"/>
              </a:ext>
            </a:extLst>
          </p:cNvPr>
          <p:cNvSpPr/>
          <p:nvPr/>
        </p:nvSpPr>
        <p:spPr>
          <a:xfrm>
            <a:off x="3260381" y="3987879"/>
            <a:ext cx="8109638" cy="322201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62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292973"/>
            <a:ext cx="12141877" cy="695960"/>
          </a:xfrm>
          <a:prstGeom prst="rect">
            <a:avLst/>
          </a:prstGeom>
          <a:noFill/>
          <a:ln/>
        </p:spPr>
        <p:txBody>
          <a:bodyPr wrap="none" rtlCol="0" anchor="t"/>
          <a:lstStyle/>
          <a:p>
            <a:pPr algn="just" rtl="1"/>
            <a:r>
              <a:rPr lang="fa-IR" sz="4000" b="1" dirty="0">
                <a:solidFill>
                  <a:srgbClr val="FFC000"/>
                </a:solidFill>
                <a:latin typeface="IRANSansWeb(FaNum)" panose="02040503050201020203" pitchFamily="18" charset="-78"/>
                <a:cs typeface="IRANSansWeb(FaNum)" panose="02040503050201020203" pitchFamily="18" charset="-78"/>
              </a:rPr>
              <a:t>روش‌های کاهش زمان پاسخگویی</a:t>
            </a:r>
            <a:endParaRPr lang="en-US" sz="4000" b="1" dirty="0">
              <a:solidFill>
                <a:srgbClr val="FFC000"/>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1305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a-IR" dirty="0"/>
          </a:p>
          <a:p>
            <a:pPr algn="ctr"/>
            <a:endParaRPr lang="fa-IR" dirty="0"/>
          </a:p>
          <a:p>
            <a:pPr algn="ctr"/>
            <a:endParaRPr lang="fa-IR" dirty="0"/>
          </a:p>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498699" y="1498699"/>
            <a:ext cx="11859709" cy="2616101"/>
          </a:xfrm>
          <a:prstGeom prst="rect">
            <a:avLst/>
          </a:prstGeom>
          <a:noFill/>
        </p:spPr>
        <p:txBody>
          <a:bodyPr wrap="square" rtlCol="0">
            <a:spAutoFit/>
          </a:bodyPr>
          <a:lstStyle/>
          <a:p>
            <a:pPr algn="just" rtl="1"/>
            <a:r>
              <a:rPr lang="fa-IR" sz="2400" b="1" dirty="0">
                <a:solidFill>
                  <a:schemeClr val="accent1">
                    <a:lumMod val="75000"/>
                  </a:schemeClr>
                </a:solidFill>
                <a:latin typeface="IRANSansWeb(FaNum)" panose="02040503050201020203" pitchFamily="18" charset="-78"/>
                <a:cs typeface="IRANSansWeb(FaNum)" panose="02040503050201020203" pitchFamily="18" charset="-78"/>
              </a:rPr>
              <a:t>بهینه‌سازی مدل‌ها:</a:t>
            </a:r>
          </a:p>
          <a:p>
            <a:pPr algn="just" rtl="1"/>
            <a:r>
              <a:rPr lang="fa-IR" sz="2000" b="1" dirty="0">
                <a:solidFill>
                  <a:schemeClr val="tx1">
                    <a:lumMod val="95000"/>
                    <a:lumOff val="5000"/>
                  </a:schemeClr>
                </a:solidFill>
                <a:latin typeface="IRANSansWeb(FaNum)" panose="02040503050201020203" pitchFamily="18" charset="-78"/>
                <a:cs typeface="IRANSansWeb(FaNum)" panose="02040503050201020203" pitchFamily="18" charset="-78"/>
              </a:rPr>
              <a:t>مدل‌های سبک‌تر: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استفاده از مدل‌های ساده‌تر و کم‌حجم‌تر می‌تواند سرعت پردازش را افزایش دهد. کاهش تعداد پارامترها و لایه‌ها در مدل‌ها می‌تواند به کاهش زمان پردازش کمک کند.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
        <p:nvSpPr>
          <p:cNvPr id="10" name="Rectangle 9">
            <a:extLst>
              <a:ext uri="{FF2B5EF4-FFF2-40B4-BE49-F238E27FC236}">
                <a16:creationId xmlns:a16="http://schemas.microsoft.com/office/drawing/2014/main" id="{FBF56138-B3E3-4847-97B2-3D6130F30781}"/>
              </a:ext>
            </a:extLst>
          </p:cNvPr>
          <p:cNvSpPr/>
          <p:nvPr/>
        </p:nvSpPr>
        <p:spPr>
          <a:xfrm>
            <a:off x="1572769" y="3364991"/>
            <a:ext cx="11711570" cy="373406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mse 11 01475 g001">
            <a:extLst>
              <a:ext uri="{FF2B5EF4-FFF2-40B4-BE49-F238E27FC236}">
                <a16:creationId xmlns:a16="http://schemas.microsoft.com/office/drawing/2014/main" id="{E6F0D095-A9B5-44D9-87AE-EB6D63B7D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734" y="3584449"/>
            <a:ext cx="5810819" cy="3264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motesensing 13 00871 g001">
            <a:extLst>
              <a:ext uri="{FF2B5EF4-FFF2-40B4-BE49-F238E27FC236}">
                <a16:creationId xmlns:a16="http://schemas.microsoft.com/office/drawing/2014/main" id="{75976FF3-B774-4CD0-B04E-F323A4915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366" y="3584448"/>
            <a:ext cx="5668852" cy="326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834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18288"/>
            <a:ext cx="14630400" cy="8229600"/>
          </a:xfrm>
          <a:prstGeom prst="rect">
            <a:avLst/>
          </a:prstGeom>
          <a:solidFill>
            <a:srgbClr val="FFFFFF"/>
          </a:solidFill>
          <a:ln/>
        </p:spPr>
        <p:txBody>
          <a:bodyPr/>
          <a:lstStyle/>
          <a:p>
            <a:endParaRPr lang="en-US" dirty="0"/>
          </a:p>
        </p:txBody>
      </p:sp>
      <p:sp>
        <p:nvSpPr>
          <p:cNvPr id="5" name="Text 2"/>
          <p:cNvSpPr/>
          <p:nvPr/>
        </p:nvSpPr>
        <p:spPr>
          <a:xfrm>
            <a:off x="6122203" y="402373"/>
            <a:ext cx="7941734" cy="958215"/>
          </a:xfrm>
          <a:prstGeom prst="rect">
            <a:avLst/>
          </a:prstGeom>
          <a:noFill/>
          <a:ln/>
        </p:spPr>
        <p:txBody>
          <a:bodyPr wrap="none" rtlCol="0" anchor="t"/>
          <a:lstStyle/>
          <a:p>
            <a:pPr marL="0" indent="0" algn="r" rtl="1">
              <a:lnSpc>
                <a:spcPts val="7545"/>
              </a:lnSpc>
              <a:buNone/>
            </a:pPr>
            <a:r>
              <a:rPr lang="fa-IR" sz="8000" b="1" dirty="0">
                <a:latin typeface="IRANSansWeb(FaNum)" panose="02040503050201020203" pitchFamily="18" charset="-78"/>
                <a:ea typeface="Unbounded" pitchFamily="34" charset="-122"/>
                <a:cs typeface="IRANSansWeb(FaNum)" panose="02040503050201020203" pitchFamily="18" charset="-78"/>
              </a:rPr>
              <a:t>ایجاد </a:t>
            </a:r>
            <a:r>
              <a:rPr lang="en-US" sz="8000" b="1" dirty="0" err="1">
                <a:latin typeface="IRANSansWeb(FaNum)" panose="02040503050201020203" pitchFamily="18" charset="-78"/>
                <a:ea typeface="Unbounded" pitchFamily="34" charset="-122"/>
                <a:cs typeface="IRANSansWeb(FaNum)" panose="02040503050201020203" pitchFamily="18" charset="-78"/>
              </a:rPr>
              <a:t>مغز</a:t>
            </a:r>
            <a:r>
              <a:rPr lang="en-US" sz="8000" b="1" dirty="0">
                <a:latin typeface="IRANSansWeb(FaNum)" panose="02040503050201020203" pitchFamily="18" charset="-78"/>
                <a:ea typeface="Unbounded" pitchFamily="34" charset="-122"/>
                <a:cs typeface="IRANSansWeb(FaNum)" panose="02040503050201020203" pitchFamily="18" charset="-78"/>
              </a:rPr>
              <a:t> هوشمند</a:t>
            </a:r>
            <a:endParaRPr lang="en-US" sz="8000" dirty="0">
              <a:latin typeface="IRANSansWeb(FaNum)" panose="02040503050201020203" pitchFamily="18" charset="-78"/>
              <a:cs typeface="IRANSansWeb(FaNum)" panose="02040503050201020203" pitchFamily="18" charset="-78"/>
            </a:endParaRPr>
          </a:p>
        </p:txBody>
      </p:sp>
      <p:sp>
        <p:nvSpPr>
          <p:cNvPr id="6" name="Text 3"/>
          <p:cNvSpPr/>
          <p:nvPr/>
        </p:nvSpPr>
        <p:spPr>
          <a:xfrm>
            <a:off x="3723513" y="1477832"/>
            <a:ext cx="12214247" cy="1656285"/>
          </a:xfrm>
          <a:prstGeom prst="rect">
            <a:avLst/>
          </a:prstGeom>
          <a:noFill/>
          <a:ln/>
        </p:spPr>
        <p:txBody>
          <a:bodyPr wrap="square" rtlCol="0" anchor="t"/>
          <a:lstStyle/>
          <a:p>
            <a:pPr algn="ctr" rtl="1">
              <a:lnSpc>
                <a:spcPct val="200000"/>
              </a:lnSpc>
            </a:pPr>
            <a:r>
              <a:rPr lang="fa-IR" sz="4000" b="1" dirty="0">
                <a:solidFill>
                  <a:srgbClr val="BE4A87"/>
                </a:solidFill>
                <a:latin typeface="IRANSansWeb(FaNum)" panose="02040503050201020203" pitchFamily="18" charset="-78"/>
                <a:ea typeface="Open Sans" pitchFamily="34" charset="-122"/>
                <a:cs typeface="IRANSansWeb(FaNum)" panose="02040503050201020203" pitchFamily="18" charset="-78"/>
              </a:rPr>
              <a:t>استقرار و استدلال</a:t>
            </a:r>
            <a:r>
              <a:rPr lang="en-US" sz="4000" b="1" dirty="0">
                <a:solidFill>
                  <a:srgbClr val="BE4A87"/>
                </a:solidFill>
                <a:latin typeface="IRANSansWeb(FaNum)" panose="02040503050201020203" pitchFamily="18" charset="-78"/>
                <a:ea typeface="Open Sans" pitchFamily="34" charset="-122"/>
                <a:cs typeface="IRANSansWeb(FaNum)" panose="02040503050201020203" pitchFamily="18" charset="-78"/>
              </a:rPr>
              <a:t> </a:t>
            </a:r>
            <a:r>
              <a:rPr lang="fa-IR" sz="4000" b="1" dirty="0">
                <a:solidFill>
                  <a:srgbClr val="BE4A87"/>
                </a:solidFill>
                <a:latin typeface="IRANSansWeb(FaNum)" panose="02040503050201020203" pitchFamily="18" charset="-78"/>
                <a:ea typeface="Open Sans" pitchFamily="34" charset="-122"/>
                <a:cs typeface="IRANSansWeb(FaNum)" panose="02040503050201020203" pitchFamily="18" charset="-78"/>
              </a:rPr>
              <a:t>مدل های یادگیری عمیق</a:t>
            </a:r>
          </a:p>
        </p:txBody>
      </p:sp>
      <p:sp>
        <p:nvSpPr>
          <p:cNvPr id="8" name="Text 5"/>
          <p:cNvSpPr/>
          <p:nvPr/>
        </p:nvSpPr>
        <p:spPr>
          <a:xfrm>
            <a:off x="6461998" y="5336500"/>
            <a:ext cx="70485" cy="97512"/>
          </a:xfrm>
          <a:prstGeom prst="rect">
            <a:avLst/>
          </a:prstGeom>
          <a:noFill/>
          <a:ln/>
        </p:spPr>
        <p:txBody>
          <a:bodyPr wrap="none" rtlCol="0" anchor="t"/>
          <a:lstStyle/>
          <a:p>
            <a:pPr marL="0" indent="0" algn="ctr">
              <a:lnSpc>
                <a:spcPts val="768"/>
              </a:lnSpc>
              <a:buNone/>
            </a:pPr>
            <a:r>
              <a:rPr lang="en-US" sz="768" dirty="0">
                <a:solidFill>
                  <a:srgbClr val="FFFFFF"/>
                </a:solidFill>
                <a:latin typeface="Open Sans" pitchFamily="34" charset="0"/>
                <a:ea typeface="Open Sans" pitchFamily="34" charset="-122"/>
                <a:cs typeface="Open Sans" pitchFamily="34" charset="-120"/>
              </a:rPr>
              <a:t>ام</a:t>
            </a:r>
            <a:endParaRPr lang="en-US" sz="768" dirty="0"/>
          </a:p>
        </p:txBody>
      </p:sp>
      <p:pic>
        <p:nvPicPr>
          <p:cNvPr id="11" name="Picture 10">
            <a:extLst>
              <a:ext uri="{FF2B5EF4-FFF2-40B4-BE49-F238E27FC236}">
                <a16:creationId xmlns:a16="http://schemas.microsoft.com/office/drawing/2014/main" id="{4C193B9E-1DF5-47B8-B055-08623B8D1305}"/>
              </a:ext>
            </a:extLst>
          </p:cNvPr>
          <p:cNvPicPr>
            <a:picLocks noChangeAspect="1"/>
          </p:cNvPicPr>
          <p:nvPr/>
        </p:nvPicPr>
        <p:blipFill>
          <a:blip r:embed="rId3"/>
          <a:stretch>
            <a:fillRect/>
          </a:stretch>
        </p:blipFill>
        <p:spPr>
          <a:xfrm>
            <a:off x="2293942" y="1384075"/>
            <a:ext cx="2096273" cy="1191061"/>
          </a:xfrm>
          <a:prstGeom prst="rect">
            <a:avLst/>
          </a:prstGeom>
        </p:spPr>
      </p:pic>
      <p:pic>
        <p:nvPicPr>
          <p:cNvPr id="1028" name="Picture 4" descr="Model deployment">
            <a:extLst>
              <a:ext uri="{FF2B5EF4-FFF2-40B4-BE49-F238E27FC236}">
                <a16:creationId xmlns:a16="http://schemas.microsoft.com/office/drawing/2014/main" id="{3C1ADC6A-F522-4805-907F-2E1388DE5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416" y="3534609"/>
            <a:ext cx="12622568" cy="46082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137EE8F-6FF4-4274-9838-98ED20BC3782}"/>
              </a:ext>
            </a:extLst>
          </p:cNvPr>
          <p:cNvSpPr/>
          <p:nvPr/>
        </p:nvSpPr>
        <p:spPr>
          <a:xfrm>
            <a:off x="8709659" y="4462272"/>
            <a:ext cx="2766822" cy="359382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13102CAE-C49A-4315-BB71-4264251AF628}"/>
              </a:ext>
            </a:extLst>
          </p:cNvPr>
          <p:cNvSpPr/>
          <p:nvPr/>
        </p:nvSpPr>
        <p:spPr>
          <a:xfrm>
            <a:off x="9516998" y="3012156"/>
            <a:ext cx="1152144" cy="127638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292973"/>
            <a:ext cx="12141877" cy="695960"/>
          </a:xfrm>
          <a:prstGeom prst="rect">
            <a:avLst/>
          </a:prstGeom>
          <a:noFill/>
          <a:ln/>
        </p:spPr>
        <p:txBody>
          <a:bodyPr wrap="none" rtlCol="0" anchor="t"/>
          <a:lstStyle/>
          <a:p>
            <a:pPr algn="just" rtl="1"/>
            <a:r>
              <a:rPr lang="fa-IR" sz="4000" b="1" dirty="0">
                <a:solidFill>
                  <a:srgbClr val="FFC000"/>
                </a:solidFill>
                <a:latin typeface="IRANSansWeb(FaNum)" panose="02040503050201020203" pitchFamily="18" charset="-78"/>
                <a:cs typeface="IRANSansWeb(FaNum)" panose="02040503050201020203" pitchFamily="18" charset="-78"/>
              </a:rPr>
              <a:t>روش‌های کاهش زمان پاسخگویی</a:t>
            </a:r>
            <a:endParaRPr lang="en-US" sz="4000" b="1" dirty="0">
              <a:solidFill>
                <a:srgbClr val="FFC000"/>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130542"/>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a-IR" dirty="0"/>
          </a:p>
          <a:p>
            <a:pPr algn="ctr"/>
            <a:endParaRPr lang="fa-IR" dirty="0"/>
          </a:p>
          <a:p>
            <a:pPr algn="ctr"/>
            <a:endParaRPr lang="fa-IR" dirty="0"/>
          </a:p>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424630" y="1281906"/>
            <a:ext cx="11859709" cy="3231654"/>
          </a:xfrm>
          <a:prstGeom prst="rect">
            <a:avLst/>
          </a:prstGeom>
          <a:noFill/>
        </p:spPr>
        <p:txBody>
          <a:bodyPr wrap="square" rtlCol="0">
            <a:spAutoFit/>
          </a:bodyPr>
          <a:lstStyle/>
          <a:p>
            <a:pPr algn="just" rtl="1"/>
            <a:r>
              <a:rPr lang="fa-IR" sz="2400" b="1" dirty="0">
                <a:solidFill>
                  <a:schemeClr val="accent1">
                    <a:lumMod val="75000"/>
                  </a:schemeClr>
                </a:solidFill>
                <a:latin typeface="IRANSansWeb(FaNum)" panose="02040503050201020203" pitchFamily="18" charset="-78"/>
                <a:cs typeface="IRANSansWeb(FaNum)" panose="02040503050201020203" pitchFamily="18" charset="-78"/>
              </a:rPr>
              <a:t>بهینه‌سازی مدل‌ها:</a:t>
            </a:r>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000" b="1" dirty="0">
                <a:solidFill>
                  <a:schemeClr val="tx1">
                    <a:lumMod val="95000"/>
                    <a:lumOff val="5000"/>
                  </a:schemeClr>
                </a:solidFill>
                <a:latin typeface="IRANSansWeb(FaNum)" panose="02040503050201020203" pitchFamily="18" charset="-78"/>
                <a:cs typeface="IRANSansWeb(FaNum)" panose="02040503050201020203" pitchFamily="18" charset="-78"/>
              </a:rPr>
              <a:t>کوانتیزاسیون</a:t>
            </a:r>
            <a:r>
              <a:rPr lang="en-US" sz="2000" b="1" dirty="0">
                <a:solidFill>
                  <a:schemeClr val="tx1">
                    <a:lumMod val="95000"/>
                    <a:lumOff val="5000"/>
                  </a:schemeClr>
                </a:solidFill>
                <a:latin typeface="IRANSansWeb(FaNum)" panose="02040503050201020203" pitchFamily="18" charset="-78"/>
                <a:cs typeface="IRANSansWeb(FaNum)" panose="02040503050201020203" pitchFamily="18" charset="-78"/>
              </a:rPr>
              <a:t>Quantization)</a:t>
            </a:r>
            <a:r>
              <a:rPr lang="fa-IR" sz="2000" b="1" dirty="0">
                <a:solidFill>
                  <a:schemeClr val="tx1">
                    <a:lumMod val="95000"/>
                    <a:lumOff val="5000"/>
                  </a:schemeClr>
                </a:solidFill>
                <a:latin typeface="IRANSansWeb(FaNum)" panose="02040503050201020203" pitchFamily="18" charset="-78"/>
                <a:cs typeface="IRANSansWeb(FaNum)" panose="02040503050201020203" pitchFamily="18" charset="-78"/>
              </a:rPr>
              <a:t>):</a:t>
            </a:r>
            <a:r>
              <a:rPr lang="en-US" sz="2000" b="1"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این تکنیک با کاهش دقت محاسبات عددی، حجم مدل را کاهش می‌دهد که منجر به کاهش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Latency</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می‌شود.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000" b="1" dirty="0">
                <a:solidFill>
                  <a:schemeClr val="tx1">
                    <a:lumMod val="95000"/>
                    <a:lumOff val="5000"/>
                  </a:schemeClr>
                </a:solidFill>
                <a:latin typeface="IRANSansWeb(FaNum)" panose="02040503050201020203" pitchFamily="18" charset="-78"/>
                <a:cs typeface="IRANSansWeb(FaNum)" panose="02040503050201020203" pitchFamily="18" charset="-78"/>
              </a:rPr>
              <a:t>فشرده‌سازی مدل‌ها: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استفاده از تکنیک‌های فشرده‌سازی مدل‌ها می‌تواند اندازه مدل‌ها را کاهش داده و به این ترتیب زمان بارگذاری و پردازش آن‌ها را بهبود بخشد.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
        <p:nvSpPr>
          <p:cNvPr id="10" name="Rectangle 9">
            <a:extLst>
              <a:ext uri="{FF2B5EF4-FFF2-40B4-BE49-F238E27FC236}">
                <a16:creationId xmlns:a16="http://schemas.microsoft.com/office/drawing/2014/main" id="{FBF56138-B3E3-4847-97B2-3D6130F30781}"/>
              </a:ext>
            </a:extLst>
          </p:cNvPr>
          <p:cNvSpPr/>
          <p:nvPr/>
        </p:nvSpPr>
        <p:spPr>
          <a:xfrm>
            <a:off x="3729037" y="3803905"/>
            <a:ext cx="8231315" cy="345643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D5A26AC-726D-4C7B-92D4-C43E7F8977F1}"/>
              </a:ext>
            </a:extLst>
          </p:cNvPr>
          <p:cNvPicPr>
            <a:picLocks noChangeAspect="1"/>
          </p:cNvPicPr>
          <p:nvPr/>
        </p:nvPicPr>
        <p:blipFill>
          <a:blip r:embed="rId4"/>
          <a:stretch>
            <a:fillRect/>
          </a:stretch>
        </p:blipFill>
        <p:spPr>
          <a:xfrm>
            <a:off x="3847908" y="3972689"/>
            <a:ext cx="7993571" cy="3126369"/>
          </a:xfrm>
          <a:prstGeom prst="rect">
            <a:avLst/>
          </a:prstGeom>
        </p:spPr>
      </p:pic>
    </p:spTree>
    <p:extLst>
      <p:ext uri="{BB962C8B-B14F-4D97-AF65-F5344CB8AC3E}">
        <p14:creationId xmlns:p14="http://schemas.microsoft.com/office/powerpoint/2010/main" val="71215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720427" y="292973"/>
            <a:ext cx="12141877" cy="695960"/>
          </a:xfrm>
          <a:prstGeom prst="rect">
            <a:avLst/>
          </a:prstGeom>
          <a:noFill/>
          <a:ln/>
        </p:spPr>
        <p:txBody>
          <a:bodyPr wrap="none" rtlCol="0" anchor="t"/>
          <a:lstStyle/>
          <a:p>
            <a:pPr algn="just" rtl="1"/>
            <a:r>
              <a:rPr lang="fa-IR" sz="4000" b="1" dirty="0">
                <a:solidFill>
                  <a:srgbClr val="FFC000"/>
                </a:solidFill>
                <a:latin typeface="IRANSansWeb(FaNum)" panose="02040503050201020203" pitchFamily="18" charset="-78"/>
                <a:cs typeface="IRANSansWeb(FaNum)" panose="02040503050201020203" pitchFamily="18" charset="-78"/>
              </a:rPr>
              <a:t>روش‌های کاهش زمان پاسخگویی</a:t>
            </a:r>
            <a:endParaRPr lang="en-US" sz="4000" b="1" dirty="0">
              <a:solidFill>
                <a:srgbClr val="FFC000"/>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1005596"/>
            <a:ext cx="13015637" cy="6881767"/>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a-IR" dirty="0"/>
          </a:p>
          <a:p>
            <a:pPr algn="ctr"/>
            <a:endParaRPr lang="fa-IR" dirty="0"/>
          </a:p>
          <a:p>
            <a:pPr algn="ctr"/>
            <a:endParaRPr lang="fa-IR" dirty="0"/>
          </a:p>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424630" y="1351718"/>
            <a:ext cx="11859709" cy="3539430"/>
          </a:xfrm>
          <a:prstGeom prst="rect">
            <a:avLst/>
          </a:prstGeom>
          <a:noFill/>
        </p:spPr>
        <p:txBody>
          <a:bodyPr wrap="square" rtlCol="0">
            <a:spAutoFit/>
          </a:bodyPr>
          <a:lstStyle/>
          <a:p>
            <a:pPr algn="just" rtl="1"/>
            <a:r>
              <a:rPr lang="fa-IR" sz="2400" b="1" dirty="0">
                <a:solidFill>
                  <a:schemeClr val="accent1">
                    <a:lumMod val="75000"/>
                  </a:schemeClr>
                </a:solidFill>
                <a:latin typeface="IRANSansWeb(FaNum)" panose="02040503050201020203" pitchFamily="18" charset="-78"/>
                <a:cs typeface="IRANSansWeb(FaNum)" panose="02040503050201020203" pitchFamily="18" charset="-78"/>
              </a:rPr>
              <a:t>بهینه‌سازی زیرساخت‌ها:</a:t>
            </a:r>
          </a:p>
          <a:p>
            <a:pPr algn="just" rtl="1"/>
            <a:r>
              <a:rPr lang="fa-IR" sz="2000" b="1" dirty="0">
                <a:solidFill>
                  <a:schemeClr val="tx1">
                    <a:lumMod val="95000"/>
                    <a:lumOff val="5000"/>
                  </a:schemeClr>
                </a:solidFill>
                <a:latin typeface="IRANSansWeb(FaNum)" panose="02040503050201020203" pitchFamily="18" charset="-78"/>
                <a:cs typeface="IRANSansWeb(FaNum)" panose="02040503050201020203" pitchFamily="18" charset="-78"/>
              </a:rPr>
              <a:t>بهبود شبکه‌های ارتباطی: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کاهش تأخیر در انتقال داده‌ها از طریق بهینه‌سازی زیرساخت‌های شبکه‌ای می‌تواند تأثیر قابل توجهی بر کاهش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Latency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داشته باشد.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000" b="1" dirty="0">
                <a:solidFill>
                  <a:schemeClr val="tx1">
                    <a:lumMod val="95000"/>
                    <a:lumOff val="5000"/>
                  </a:schemeClr>
                </a:solidFill>
                <a:latin typeface="IRANSansWeb(FaNum)" panose="02040503050201020203" pitchFamily="18" charset="-78"/>
                <a:cs typeface="IRANSansWeb(FaNum)" panose="02040503050201020203" pitchFamily="18" charset="-78"/>
              </a:rPr>
              <a:t>استفاده از سخت‌افزارهای تخصصی: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استفاده از سخت‌افزارهای قدرتمندتر مانند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GPU</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یا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TPU</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می‌تواند سرعت پردازش را به طور چشمگیری افزایش داده و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Latency</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را کاهش دهد.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000" b="1" dirty="0">
                <a:solidFill>
                  <a:schemeClr val="tx1">
                    <a:lumMod val="95000"/>
                    <a:lumOff val="5000"/>
                  </a:schemeClr>
                </a:solidFill>
                <a:latin typeface="IRANSansWeb(FaNum)" panose="02040503050201020203" pitchFamily="18" charset="-78"/>
                <a:cs typeface="IRANSansWeb(FaNum)" panose="02040503050201020203" pitchFamily="18" charset="-78"/>
              </a:rPr>
              <a:t>الگوریتم‌های کارآمدتر: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استفاده از الگوریتم‌های بهینه‌تر و سریع‌تر در پردازش داده‌ها می‌تواند به کاهش زمان محاسبات و به تبع آن کاهش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Latency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کمک کند.</a:t>
            </a: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a:p>
            <a:pPr algn="just" rtl="1"/>
            <a:endParaRPr lang="fa-IR" sz="2000"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pic>
        <p:nvPicPr>
          <p:cNvPr id="7" name="Picture 6">
            <a:extLst>
              <a:ext uri="{FF2B5EF4-FFF2-40B4-BE49-F238E27FC236}">
                <a16:creationId xmlns:a16="http://schemas.microsoft.com/office/drawing/2014/main" id="{778A7D6E-AFF1-4F3A-8AEA-6B80A1CE2A88}"/>
              </a:ext>
            </a:extLst>
          </p:cNvPr>
          <p:cNvPicPr>
            <a:picLocks noChangeAspect="1"/>
          </p:cNvPicPr>
          <p:nvPr/>
        </p:nvPicPr>
        <p:blipFill>
          <a:blip r:embed="rId4"/>
          <a:stretch>
            <a:fillRect/>
          </a:stretch>
        </p:blipFill>
        <p:spPr>
          <a:xfrm>
            <a:off x="2448997" y="4465106"/>
            <a:ext cx="5867301" cy="3057291"/>
          </a:xfrm>
          <a:prstGeom prst="rect">
            <a:avLst/>
          </a:prstGeom>
        </p:spPr>
      </p:pic>
      <p:sp>
        <p:nvSpPr>
          <p:cNvPr id="10" name="Rectangle 9">
            <a:extLst>
              <a:ext uri="{FF2B5EF4-FFF2-40B4-BE49-F238E27FC236}">
                <a16:creationId xmlns:a16="http://schemas.microsoft.com/office/drawing/2014/main" id="{E6F6AB9F-CB39-4EF5-8C97-2243AD2DB0CC}"/>
              </a:ext>
            </a:extLst>
          </p:cNvPr>
          <p:cNvSpPr/>
          <p:nvPr/>
        </p:nvSpPr>
        <p:spPr>
          <a:xfrm>
            <a:off x="2161131" y="4259128"/>
            <a:ext cx="6397653" cy="342770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026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FC698-DFEC-4138-8471-14E0E32936A3}"/>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1437778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1815370" y="54545"/>
            <a:ext cx="12141877" cy="695960"/>
          </a:xfrm>
          <a:prstGeom prst="rect">
            <a:avLst/>
          </a:prstGeom>
          <a:noFill/>
          <a:ln/>
        </p:spPr>
        <p:txBody>
          <a:bodyPr wrap="none" rtlCol="0" anchor="t"/>
          <a:lstStyle/>
          <a:p>
            <a:pPr algn="r" rtl="1">
              <a:lnSpc>
                <a:spcPts val="5468"/>
              </a:lnSpc>
            </a:pPr>
            <a:r>
              <a:rPr lang="fa-IR" sz="4000" b="1" dirty="0">
                <a:latin typeface="IRANSansWeb(FaNum)" panose="02040503050201020203" pitchFamily="18" charset="-78"/>
                <a:cs typeface="IRANSansWeb(FaNum)" panose="02040503050201020203" pitchFamily="18" charset="-78"/>
              </a:rPr>
              <a:t>استقرار و استدلال مدل‌های یادگیری عمیق</a:t>
            </a:r>
            <a:r>
              <a:rPr lang="en-US" sz="4000" dirty="0">
                <a:latin typeface="IRANSansWeb(FaNum)" panose="02040503050201020203" pitchFamily="18" charset="-78"/>
                <a:cs typeface="IRANSansWeb(FaNum)" panose="02040503050201020203" pitchFamily="18" charset="-78"/>
              </a:rPr>
              <a:t> </a:t>
            </a: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843521"/>
            <a:ext cx="13015637" cy="7092589"/>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CE041C7D-09FC-46D6-945B-3076D5A696C7}"/>
              </a:ext>
            </a:extLst>
          </p:cNvPr>
          <p:cNvSpPr txBox="1"/>
          <p:nvPr/>
        </p:nvSpPr>
        <p:spPr>
          <a:xfrm>
            <a:off x="914516" y="1211651"/>
            <a:ext cx="11680497" cy="6986528"/>
          </a:xfrm>
          <a:prstGeom prst="rect">
            <a:avLst/>
          </a:prstGeom>
          <a:noFill/>
        </p:spPr>
        <p:txBody>
          <a:bodyPr wrap="square" rtlCol="0">
            <a:spAutoFit/>
          </a:bodyPr>
          <a:lstStyle/>
          <a:p>
            <a:pPr marL="457200" indent="-457200" algn="just" rtl="1">
              <a:buFont typeface="+mj-lt"/>
              <a:buAutoNum type="arabicPeriod"/>
            </a:pPr>
            <a:r>
              <a:rPr lang="en-US" sz="2400" b="1" dirty="0">
                <a:solidFill>
                  <a:schemeClr val="accent1">
                    <a:lumMod val="75000"/>
                  </a:schemeClr>
                </a:solidFill>
                <a:latin typeface="IRANSansWeb(FaNum)" panose="02040503050201020203" pitchFamily="18" charset="-78"/>
                <a:cs typeface="IRANSansWeb(FaNum)" panose="02040503050201020203" pitchFamily="18" charset="-78"/>
              </a:rPr>
              <a:t>Inference</a:t>
            </a:r>
            <a:r>
              <a:rPr lang="fa-IR" sz="2400" b="1" dirty="0">
                <a:solidFill>
                  <a:schemeClr val="accent1">
                    <a:lumMod val="75000"/>
                  </a:schemeClr>
                </a:solidFill>
                <a:latin typeface="IRANSansWeb(FaNum)" panose="02040503050201020203" pitchFamily="18" charset="-78"/>
                <a:cs typeface="IRANSansWeb(FaNum)" panose="02040503050201020203" pitchFamily="18" charset="-78"/>
              </a:rPr>
              <a:t>( استنتاج)</a:t>
            </a:r>
          </a:p>
          <a:p>
            <a:pPr algn="just" rtl="1"/>
            <a:endParaRPr lang="fa-IR" sz="2400" b="1" dirty="0">
              <a:solidFill>
                <a:schemeClr val="accent1">
                  <a:lumMod val="75000"/>
                </a:schemeClr>
              </a:solidFill>
              <a:latin typeface="IRANSansWeb(FaNum)" panose="02040503050201020203" pitchFamily="18" charset="-78"/>
              <a:cs typeface="IRANSansWeb(FaNum)" panose="02040503050201020203" pitchFamily="18" charset="-78"/>
            </a:endParaRPr>
          </a:p>
          <a:p>
            <a:pPr marL="457200" indent="-457200" algn="just" rtl="1">
              <a:buFont typeface="+mj-lt"/>
              <a:buAutoNum type="arabicPeriod"/>
            </a:pPr>
            <a:r>
              <a:rPr lang="fa-IR" sz="2400" b="1" dirty="0">
                <a:solidFill>
                  <a:srgbClr val="00B0F0"/>
                </a:solidFill>
                <a:latin typeface="IRANSansWeb(FaNum)" panose="02040503050201020203" pitchFamily="18" charset="-78"/>
                <a:cs typeface="IRANSansWeb(FaNum)" panose="02040503050201020203" pitchFamily="18" charset="-78"/>
              </a:rPr>
              <a:t>ایجاد </a:t>
            </a:r>
            <a:r>
              <a:rPr lang="en-US" sz="2400" b="1" dirty="0">
                <a:solidFill>
                  <a:srgbClr val="00B0F0"/>
                </a:solidFill>
                <a:latin typeface="IRANSansWeb(FaNum)" panose="02040503050201020203" pitchFamily="18" charset="-78"/>
                <a:cs typeface="IRANSansWeb(FaNum)" panose="02040503050201020203" pitchFamily="18" charset="-78"/>
              </a:rPr>
              <a:t>API</a:t>
            </a:r>
            <a:r>
              <a:rPr lang="fa-IR" sz="2400" b="1" dirty="0">
                <a:solidFill>
                  <a:srgbClr val="00B0F0"/>
                </a:solidFill>
                <a:latin typeface="IRANSansWeb(FaNum)" panose="02040503050201020203" pitchFamily="18" charset="-78"/>
                <a:cs typeface="IRANSansWeb(FaNum)" panose="02040503050201020203" pitchFamily="18" charset="-78"/>
              </a:rPr>
              <a:t> </a:t>
            </a:r>
          </a:p>
          <a:p>
            <a:pPr algn="just" rtl="1"/>
            <a:endParaRPr lang="en-US" sz="2400" b="1" dirty="0">
              <a:solidFill>
                <a:schemeClr val="accent1">
                  <a:lumMod val="75000"/>
                </a:schemeClr>
              </a:solidFill>
              <a:latin typeface="IRANSansWeb(FaNum)" panose="02040503050201020203" pitchFamily="18" charset="-78"/>
              <a:cs typeface="IRANSansWeb(FaNum)" panose="02040503050201020203" pitchFamily="18" charset="-78"/>
            </a:endParaRPr>
          </a:p>
          <a:p>
            <a:pPr algn="just" rtl="1"/>
            <a:r>
              <a:rPr lang="fa-IR" sz="2400" b="1" dirty="0">
                <a:solidFill>
                  <a:srgbClr val="00B050"/>
                </a:solidFill>
                <a:latin typeface="IRANSansWeb(FaNum)" panose="02040503050201020203" pitchFamily="18" charset="-78"/>
                <a:cs typeface="IRANSansWeb(FaNum)" panose="02040503050201020203" pitchFamily="18" charset="-78"/>
              </a:rPr>
              <a:t>3. </a:t>
            </a:r>
            <a:r>
              <a:rPr lang="en-US" sz="2400" b="1" dirty="0">
                <a:solidFill>
                  <a:srgbClr val="00B050"/>
                </a:solidFill>
                <a:latin typeface="IRANSansWeb(FaNum)" panose="02040503050201020203" pitchFamily="18" charset="-78"/>
                <a:cs typeface="IRANSansWeb(FaNum)" panose="02040503050201020203" pitchFamily="18" charset="-78"/>
              </a:rPr>
              <a:t>Scalability</a:t>
            </a:r>
            <a:r>
              <a:rPr lang="fa-IR" sz="2400" b="1" dirty="0">
                <a:solidFill>
                  <a:srgbClr val="00B050"/>
                </a:solidFill>
                <a:latin typeface="IRANSansWeb(FaNum)" panose="02040503050201020203" pitchFamily="18" charset="-78"/>
                <a:cs typeface="IRANSansWeb(FaNum)" panose="02040503050201020203" pitchFamily="18" charset="-78"/>
              </a:rPr>
              <a:t> (مقیاس‌پذیری) </a:t>
            </a:r>
          </a:p>
          <a:p>
            <a:pPr algn="just" rtl="1"/>
            <a:endParaRPr lang="en-US" sz="2400" b="1" dirty="0">
              <a:solidFill>
                <a:schemeClr val="accent1">
                  <a:lumMod val="75000"/>
                </a:schemeClr>
              </a:solidFill>
              <a:latin typeface="IRANSansWeb(FaNum)" panose="02040503050201020203" pitchFamily="18" charset="-78"/>
              <a:cs typeface="IRANSansWeb(FaNum)" panose="02040503050201020203" pitchFamily="18" charset="-78"/>
            </a:endParaRPr>
          </a:p>
          <a:p>
            <a:pPr algn="just" rtl="1"/>
            <a:r>
              <a:rPr lang="fa-IR" sz="2400" b="1" dirty="0">
                <a:solidFill>
                  <a:srgbClr val="FFC000"/>
                </a:solidFill>
                <a:latin typeface="IRANSansWeb(FaNum)" panose="02040503050201020203" pitchFamily="18" charset="-78"/>
                <a:cs typeface="IRANSansWeb(FaNum)" panose="02040503050201020203" pitchFamily="18" charset="-78"/>
              </a:rPr>
              <a:t>4. </a:t>
            </a:r>
            <a:r>
              <a:rPr lang="en-US" sz="2400" b="1" dirty="0">
                <a:solidFill>
                  <a:srgbClr val="FFC000"/>
                </a:solidFill>
                <a:latin typeface="IRANSansWeb(FaNum)" panose="02040503050201020203" pitchFamily="18" charset="-78"/>
                <a:cs typeface="IRANSansWeb(FaNum)" panose="02040503050201020203" pitchFamily="18" charset="-78"/>
              </a:rPr>
              <a:t>Latency</a:t>
            </a:r>
            <a:r>
              <a:rPr lang="fa-IR" sz="2400" b="1" dirty="0">
                <a:solidFill>
                  <a:srgbClr val="FFC000"/>
                </a:solidFill>
                <a:latin typeface="IRANSansWeb(FaNum)" panose="02040503050201020203" pitchFamily="18" charset="-78"/>
                <a:cs typeface="IRANSansWeb(FaNum)" panose="02040503050201020203" pitchFamily="18" charset="-78"/>
              </a:rPr>
              <a:t> (زمان پاسخگویی)</a:t>
            </a:r>
          </a:p>
          <a:p>
            <a:pPr algn="just" rtl="1"/>
            <a:endParaRPr lang="en-US" sz="2400" b="1" dirty="0">
              <a:solidFill>
                <a:schemeClr val="accent1">
                  <a:lumMod val="75000"/>
                </a:schemeClr>
              </a:solidFill>
              <a:latin typeface="IRANSansWeb(FaNum)" panose="02040503050201020203" pitchFamily="18" charset="-78"/>
              <a:cs typeface="IRANSansWeb(FaNum)" panose="02040503050201020203" pitchFamily="18" charset="-78"/>
            </a:endParaRPr>
          </a:p>
          <a:p>
            <a:pPr algn="just" rtl="1"/>
            <a:r>
              <a:rPr lang="fa-IR" sz="2400" b="1" dirty="0">
                <a:solidFill>
                  <a:srgbClr val="FF0000"/>
                </a:solidFill>
                <a:latin typeface="IRANSansWeb(FaNum)" panose="02040503050201020203" pitchFamily="18" charset="-78"/>
                <a:cs typeface="IRANSansWeb(FaNum)" panose="02040503050201020203" pitchFamily="18" charset="-78"/>
              </a:rPr>
              <a:t>5. </a:t>
            </a:r>
            <a:r>
              <a:rPr lang="en-US" sz="2400" b="1" dirty="0">
                <a:solidFill>
                  <a:srgbClr val="FF0000"/>
                </a:solidFill>
                <a:latin typeface="IRANSansWeb(FaNum)" panose="02040503050201020203" pitchFamily="18" charset="-78"/>
                <a:cs typeface="IRANSansWeb(FaNum)" panose="02040503050201020203" pitchFamily="18" charset="-78"/>
              </a:rPr>
              <a:t>Load Management</a:t>
            </a:r>
            <a:r>
              <a:rPr lang="fa-IR" sz="2400" b="1" dirty="0">
                <a:solidFill>
                  <a:srgbClr val="FF0000"/>
                </a:solidFill>
                <a:latin typeface="IRANSansWeb(FaNum)" panose="02040503050201020203" pitchFamily="18" charset="-78"/>
                <a:cs typeface="IRANSansWeb(FaNum)" panose="02040503050201020203" pitchFamily="18" charset="-78"/>
              </a:rPr>
              <a:t> (مدیریت بار )</a:t>
            </a:r>
          </a:p>
          <a:p>
            <a:pPr algn="just" rtl="1"/>
            <a:endParaRPr lang="en-US" sz="2400" b="1" dirty="0">
              <a:solidFill>
                <a:schemeClr val="accent1">
                  <a:lumMod val="75000"/>
                </a:schemeClr>
              </a:solidFill>
              <a:latin typeface="IRANSansWeb(FaNum)" panose="02040503050201020203" pitchFamily="18" charset="-78"/>
              <a:cs typeface="IRANSansWeb(FaNum)" panose="02040503050201020203" pitchFamily="18" charset="-78"/>
            </a:endParaRPr>
          </a:p>
          <a:p>
            <a:pPr algn="just" rtl="1"/>
            <a:r>
              <a:rPr lang="fa-IR" sz="2400" b="1" dirty="0">
                <a:solidFill>
                  <a:srgbClr val="7030A0"/>
                </a:solidFill>
                <a:latin typeface="IRANSansWeb(FaNum)" panose="02040503050201020203" pitchFamily="18" charset="-78"/>
                <a:cs typeface="IRANSansWeb(FaNum)" panose="02040503050201020203" pitchFamily="18" charset="-78"/>
              </a:rPr>
              <a:t>6. مدیریت مصرف پردازش و حافظه</a:t>
            </a:r>
          </a:p>
          <a:p>
            <a:pPr algn="just" rtl="1"/>
            <a:endParaRPr lang="en-US" sz="2400" b="1" dirty="0">
              <a:solidFill>
                <a:srgbClr val="7030A0"/>
              </a:solidFill>
              <a:latin typeface="IRANSansWeb(FaNum)" panose="02040503050201020203" pitchFamily="18" charset="-78"/>
              <a:cs typeface="IRANSansWeb(FaNum)" panose="02040503050201020203" pitchFamily="18" charset="-78"/>
            </a:endParaRPr>
          </a:p>
          <a:p>
            <a:pPr algn="just" rtl="1"/>
            <a:r>
              <a:rPr lang="en-US" sz="2400" b="1" dirty="0">
                <a:solidFill>
                  <a:srgbClr val="C00000"/>
                </a:solidFill>
                <a:latin typeface="IRANSansWeb(FaNum)" panose="02040503050201020203" pitchFamily="18" charset="-78"/>
                <a:cs typeface="IRANSansWeb(FaNum)" panose="02040503050201020203" pitchFamily="18" charset="-78"/>
              </a:rPr>
              <a:t> .7</a:t>
            </a:r>
            <a:r>
              <a:rPr lang="fa-IR" sz="2400" b="1" i="0" dirty="0">
                <a:solidFill>
                  <a:srgbClr val="C00000"/>
                </a:solidFill>
                <a:effectLst/>
                <a:latin typeface="IRANSansWeb(FaNum)" panose="02040503050201020203" pitchFamily="18" charset="-78"/>
                <a:cs typeface="IRANSansWeb(FaNum)" panose="02040503050201020203" pitchFamily="18" charset="-78"/>
              </a:rPr>
              <a:t>داشبورد و مانیتورینگ</a:t>
            </a:r>
          </a:p>
          <a:p>
            <a:pPr algn="just" rtl="1"/>
            <a:endParaRPr lang="en-US" sz="2400" b="1" i="0" dirty="0">
              <a:solidFill>
                <a:srgbClr val="C00000"/>
              </a:solidFill>
              <a:effectLst/>
              <a:latin typeface="IRANSansWeb(FaNum)" panose="02040503050201020203" pitchFamily="18" charset="-78"/>
              <a:cs typeface="IRANSansWeb(FaNum)" panose="02040503050201020203" pitchFamily="18" charset="-78"/>
            </a:endParaRPr>
          </a:p>
          <a:p>
            <a:pPr algn="just" rtl="1"/>
            <a:r>
              <a:rPr lang="en-US" sz="2400" dirty="0">
                <a:solidFill>
                  <a:srgbClr val="002060"/>
                </a:solidFill>
                <a:latin typeface="IRANSansWeb(FaNum)" panose="02040503050201020203" pitchFamily="18" charset="-78"/>
                <a:cs typeface="IRANSansWeb(FaNum)" panose="02040503050201020203" pitchFamily="18" charset="-78"/>
              </a:rPr>
              <a:t> .8</a:t>
            </a:r>
            <a:r>
              <a:rPr lang="fa-IR" sz="2400" dirty="0">
                <a:solidFill>
                  <a:srgbClr val="002060"/>
                </a:solidFill>
                <a:latin typeface="IRANSansWeb(FaNum)" panose="02040503050201020203" pitchFamily="18" charset="-78"/>
                <a:cs typeface="IRANSansWeb(FaNum)" panose="02040503050201020203" pitchFamily="18" charset="-78"/>
              </a:rPr>
              <a:t>به‌روزرسانی و پشتیبانی</a:t>
            </a:r>
          </a:p>
          <a:p>
            <a:pPr algn="just" rtl="1"/>
            <a:endParaRPr lang="en-US" sz="2400" dirty="0">
              <a:solidFill>
                <a:srgbClr val="002060"/>
              </a:solidFill>
              <a:latin typeface="IRANSansWeb(FaNum)" panose="02040503050201020203" pitchFamily="18" charset="-78"/>
              <a:cs typeface="IRANSansWeb(FaNum)" panose="02040503050201020203" pitchFamily="18" charset="-78"/>
            </a:endParaRPr>
          </a:p>
          <a:p>
            <a:pPr algn="just" rtl="1"/>
            <a:r>
              <a:rPr lang="fa-IR" sz="2400" dirty="0">
                <a:solidFill>
                  <a:srgbClr val="92D050"/>
                </a:solidFill>
                <a:latin typeface="IRANSansWeb(FaNum)" panose="02040503050201020203" pitchFamily="18" charset="-78"/>
                <a:cs typeface="IRANSansWeb(FaNum)" panose="02040503050201020203" pitchFamily="18" charset="-78"/>
              </a:rPr>
              <a:t>9. روش‌های کاهش زمان پاسخگویی</a:t>
            </a:r>
            <a:endParaRPr lang="fa-IR" sz="2000" b="1" dirty="0">
              <a:solidFill>
                <a:schemeClr val="accent1">
                  <a:lumMod val="75000"/>
                </a:schemeClr>
              </a:solidFill>
              <a:latin typeface="IRANSansWeb(FaNum)" panose="02040503050201020203" pitchFamily="18" charset="-78"/>
              <a:cs typeface="IRANSansWeb(FaNum)" panose="02040503050201020203" pitchFamily="18" charset="-78"/>
            </a:endParaRPr>
          </a:p>
          <a:p>
            <a:pPr algn="just" rtl="1"/>
            <a:endParaRPr lang="en-US" sz="2000" b="1" dirty="0">
              <a:solidFill>
                <a:schemeClr val="accent1">
                  <a:lumMod val="75000"/>
                </a:schemeClr>
              </a:solidFill>
              <a:latin typeface="IRANSansWeb(FaNum)" panose="02040503050201020203" pitchFamily="18" charset="-78"/>
              <a:cs typeface="IRANSansWeb(FaNum)" panose="02040503050201020203" pitchFamily="18" charset="-78"/>
            </a:endParaRPr>
          </a:p>
          <a:p>
            <a:pPr algn="just" rtl="1"/>
            <a:endParaRPr lang="fa-IR" sz="2000" b="1" i="0" dirty="0">
              <a:solidFill>
                <a:schemeClr val="accent1">
                  <a:lumMod val="7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
        <p:nvSpPr>
          <p:cNvPr id="6" name="Rectangle 5">
            <a:extLst>
              <a:ext uri="{FF2B5EF4-FFF2-40B4-BE49-F238E27FC236}">
                <a16:creationId xmlns:a16="http://schemas.microsoft.com/office/drawing/2014/main" id="{70B0C471-C9B4-482D-B36F-7A35B28A41AB}"/>
              </a:ext>
            </a:extLst>
          </p:cNvPr>
          <p:cNvSpPr/>
          <p:nvPr/>
        </p:nvSpPr>
        <p:spPr>
          <a:xfrm>
            <a:off x="1815370" y="1105590"/>
            <a:ext cx="11146080" cy="653131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99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18288"/>
            <a:ext cx="14630400" cy="8229600"/>
          </a:xfrm>
          <a:prstGeom prst="rect">
            <a:avLst/>
          </a:prstGeom>
          <a:solidFill>
            <a:srgbClr val="FFFFFF"/>
          </a:solidFill>
          <a:ln/>
        </p:spPr>
      </p:sp>
      <p:sp>
        <p:nvSpPr>
          <p:cNvPr id="4" name="Text 2"/>
          <p:cNvSpPr/>
          <p:nvPr/>
        </p:nvSpPr>
        <p:spPr>
          <a:xfrm>
            <a:off x="1720427" y="159553"/>
            <a:ext cx="12141877" cy="695960"/>
          </a:xfrm>
          <a:prstGeom prst="rect">
            <a:avLst/>
          </a:prstGeom>
          <a:noFill/>
          <a:ln/>
        </p:spPr>
        <p:txBody>
          <a:bodyPr wrap="none" rtlCol="0" anchor="t"/>
          <a:lstStyle/>
          <a:p>
            <a:pPr algn="just" rtl="1"/>
            <a:r>
              <a:rPr lang="fa-IR" sz="4000" b="1" dirty="0">
                <a:solidFill>
                  <a:schemeClr val="accent1">
                    <a:lumMod val="75000"/>
                  </a:schemeClr>
                </a:solidFill>
                <a:latin typeface="IRANSansWeb(FaNum)" panose="02040503050201020203" pitchFamily="18" charset="-78"/>
                <a:cs typeface="IRANSansWeb(FaNum)" panose="02040503050201020203" pitchFamily="18" charset="-78"/>
              </a:rPr>
              <a:t>1. </a:t>
            </a:r>
            <a:r>
              <a:rPr lang="en-US" sz="4000" b="1" dirty="0">
                <a:solidFill>
                  <a:schemeClr val="accent1">
                    <a:lumMod val="75000"/>
                  </a:schemeClr>
                </a:solidFill>
                <a:latin typeface="IRANSansWeb(FaNum)" panose="02040503050201020203" pitchFamily="18" charset="-78"/>
                <a:cs typeface="IRANSansWeb(FaNum)" panose="02040503050201020203" pitchFamily="18" charset="-78"/>
              </a:rPr>
              <a:t>Inference</a:t>
            </a:r>
            <a:r>
              <a:rPr lang="fa-IR" sz="4000" b="1" dirty="0">
                <a:solidFill>
                  <a:schemeClr val="accent1">
                    <a:lumMod val="75000"/>
                  </a:schemeClr>
                </a:solidFill>
                <a:latin typeface="IRANSansWeb(FaNum)" panose="02040503050201020203" pitchFamily="18" charset="-78"/>
                <a:cs typeface="IRANSansWeb(FaNum)" panose="02040503050201020203" pitchFamily="18" charset="-78"/>
              </a:rPr>
              <a:t>(استنتاج)</a:t>
            </a:r>
            <a:endParaRPr lang="en-US" sz="4000" b="1" dirty="0">
              <a:solidFill>
                <a:schemeClr val="accent1">
                  <a:lumMod val="75000"/>
                </a:schemeClr>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768096" y="855513"/>
            <a:ext cx="13015637" cy="7099058"/>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134533" y="1326633"/>
            <a:ext cx="12229529" cy="2862322"/>
          </a:xfrm>
          <a:prstGeom prst="rect">
            <a:avLst/>
          </a:prstGeom>
          <a:noFill/>
        </p:spPr>
        <p:txBody>
          <a:bodyPr wrap="square" rtlCol="0">
            <a:spAutoFit/>
          </a:bodyPr>
          <a:lstStyle/>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استنتاج در یادگیری ماشین به معنای استفاده از یک مدل آموزش‌دیده برای پیش‌بینی یا تولید خروجی‌های جدید بر اساس داده‌های ورودی تازه است. </a:t>
            </a: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در این فرآیند، مدل از دانش و الگوهایی که در مرحله آموزش کسب کرده است، استفاده می‌کند تا نتایج مورد نظر را برای داده‌هایی که قبلاً ندیده است، پیش‌بینی کند. </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b="1"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
        <p:nvSpPr>
          <p:cNvPr id="6" name="Rectangle 5">
            <a:extLst>
              <a:ext uri="{FF2B5EF4-FFF2-40B4-BE49-F238E27FC236}">
                <a16:creationId xmlns:a16="http://schemas.microsoft.com/office/drawing/2014/main" id="{D351FE63-F617-494C-BDCE-C0C4FD3935CA}"/>
              </a:ext>
            </a:extLst>
          </p:cNvPr>
          <p:cNvSpPr/>
          <p:nvPr/>
        </p:nvSpPr>
        <p:spPr>
          <a:xfrm>
            <a:off x="2781300" y="2843177"/>
            <a:ext cx="8903954" cy="492550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ext">
            <a:extLst>
              <a:ext uri="{FF2B5EF4-FFF2-40B4-BE49-F238E27FC236}">
                <a16:creationId xmlns:a16="http://schemas.microsoft.com/office/drawing/2014/main" id="{19B727DF-1169-4E0A-84B4-C9BE19428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127" y="2978233"/>
            <a:ext cx="8608300" cy="459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404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18288"/>
            <a:ext cx="14630400" cy="8229600"/>
          </a:xfrm>
          <a:prstGeom prst="rect">
            <a:avLst/>
          </a:prstGeom>
          <a:solidFill>
            <a:srgbClr val="FFFFFF"/>
          </a:solidFill>
          <a:ln/>
        </p:spPr>
      </p:sp>
      <p:sp>
        <p:nvSpPr>
          <p:cNvPr id="4" name="Text 2"/>
          <p:cNvSpPr/>
          <p:nvPr/>
        </p:nvSpPr>
        <p:spPr>
          <a:xfrm>
            <a:off x="1720427" y="159553"/>
            <a:ext cx="12141877" cy="695960"/>
          </a:xfrm>
          <a:prstGeom prst="rect">
            <a:avLst/>
          </a:prstGeom>
          <a:noFill/>
          <a:ln/>
        </p:spPr>
        <p:txBody>
          <a:bodyPr wrap="none" rtlCol="0" anchor="t"/>
          <a:lstStyle/>
          <a:p>
            <a:pPr algn="just" rtl="1"/>
            <a:r>
              <a:rPr lang="fa-IR" sz="4000" b="1" dirty="0">
                <a:solidFill>
                  <a:schemeClr val="accent1">
                    <a:lumMod val="75000"/>
                  </a:schemeClr>
                </a:solidFill>
                <a:latin typeface="IRANSansWeb(FaNum)" panose="02040503050201020203" pitchFamily="18" charset="-78"/>
                <a:cs typeface="IRANSansWeb(FaNum)" panose="02040503050201020203" pitchFamily="18" charset="-78"/>
              </a:rPr>
              <a:t>1. </a:t>
            </a:r>
            <a:r>
              <a:rPr lang="en-US" sz="4000" b="1" dirty="0">
                <a:solidFill>
                  <a:schemeClr val="accent1">
                    <a:lumMod val="75000"/>
                  </a:schemeClr>
                </a:solidFill>
                <a:latin typeface="IRANSansWeb(FaNum)" panose="02040503050201020203" pitchFamily="18" charset="-78"/>
                <a:cs typeface="IRANSansWeb(FaNum)" panose="02040503050201020203" pitchFamily="18" charset="-78"/>
              </a:rPr>
              <a:t>Inference</a:t>
            </a:r>
            <a:r>
              <a:rPr lang="fa-IR" sz="4000" b="1" dirty="0">
                <a:solidFill>
                  <a:schemeClr val="accent1">
                    <a:lumMod val="75000"/>
                  </a:schemeClr>
                </a:solidFill>
                <a:latin typeface="IRANSansWeb(FaNum)" panose="02040503050201020203" pitchFamily="18" charset="-78"/>
                <a:cs typeface="IRANSansWeb(FaNum)" panose="02040503050201020203" pitchFamily="18" charset="-78"/>
              </a:rPr>
              <a:t>(استنتاج)</a:t>
            </a:r>
            <a:endParaRPr lang="en-US" sz="4000" b="1" dirty="0">
              <a:solidFill>
                <a:schemeClr val="accent1">
                  <a:lumMod val="75000"/>
                </a:schemeClr>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768096" y="855513"/>
            <a:ext cx="13015637" cy="7099058"/>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134533" y="1269575"/>
            <a:ext cx="12229529" cy="3908762"/>
          </a:xfrm>
          <a:prstGeom prst="rect">
            <a:avLst/>
          </a:prstGeom>
          <a:noFill/>
        </p:spPr>
        <p:txBody>
          <a:bodyPr wrap="square" rtlCol="0">
            <a:spAutoFit/>
          </a:bodyPr>
          <a:lstStyle/>
          <a:p>
            <a:pPr algn="just" rtl="1"/>
            <a:r>
              <a:rPr lang="fa-IR" sz="2400" b="1" dirty="0">
                <a:solidFill>
                  <a:schemeClr val="tx1">
                    <a:lumMod val="95000"/>
                    <a:lumOff val="5000"/>
                  </a:schemeClr>
                </a:solidFill>
                <a:latin typeface="IRANSansWeb(FaNum)" panose="02040503050201020203" pitchFamily="18" charset="-78"/>
                <a:cs typeface="IRANSansWeb(FaNum)" panose="02040503050201020203" pitchFamily="18" charset="-78"/>
              </a:rPr>
              <a:t>استنتاج اهمیت زیادی دارد و دلایل زیر نشان می‌دهد که چرا این فرآیند حیاتی است:</a:t>
            </a:r>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marL="457200" indent="-457200" algn="just" rtl="1">
              <a:buAutoNum type="arabicPeriod"/>
            </a:pPr>
            <a:r>
              <a:rPr lang="fa-IR" sz="2400" b="1" dirty="0">
                <a:solidFill>
                  <a:schemeClr val="accent1">
                    <a:lumMod val="75000"/>
                  </a:schemeClr>
                </a:solidFill>
                <a:latin typeface="IRANSansWeb(FaNum)" panose="02040503050201020203" pitchFamily="18" charset="-78"/>
                <a:cs typeface="IRANSansWeb(FaNum)" panose="02040503050201020203" pitchFamily="18" charset="-78"/>
              </a:rPr>
              <a:t>استفاده در محیط‌های واقعی </a:t>
            </a:r>
            <a:r>
              <a:rPr lang="en-US" sz="2400" b="1" dirty="0">
                <a:solidFill>
                  <a:schemeClr val="accent1">
                    <a:lumMod val="75000"/>
                  </a:schemeClr>
                </a:solidFill>
                <a:latin typeface="IRANSansWeb(FaNum)" panose="02040503050201020203" pitchFamily="18" charset="-78"/>
                <a:cs typeface="IRANSansWeb(FaNum)" panose="02040503050201020203" pitchFamily="18" charset="-78"/>
              </a:rPr>
              <a:t>Production)</a:t>
            </a:r>
            <a:r>
              <a:rPr lang="fa-IR" sz="2400" b="1" dirty="0">
                <a:solidFill>
                  <a:schemeClr val="accent1">
                    <a:lumMod val="75000"/>
                  </a:schemeClr>
                </a:solidFill>
                <a:latin typeface="IRANSansWeb(FaNum)" panose="02040503050201020203" pitchFamily="18" charset="-78"/>
                <a:cs typeface="IRANSansWeb(FaNum)" panose="02040503050201020203" pitchFamily="18" charset="-78"/>
              </a:rPr>
              <a:t>): </a:t>
            </a: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پس از اینکه یک مدل یادگیری ماشین آموزش داده شد و اعتبارسنجی‌های لازم انجام شد، این مدل باید در محیط‌های عملیاتی</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Production</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مستقر شود تا بتواند در دنیای واقعی به کار رود. این محیط‌ها شامل سیستم‌هایی هستند که به صورت مستقیم با کاربران نهایی یا داده‌های زنده سروکار دارند. به عنوان مثال، یک مدل تشخیص تقلب در سیستم‌های بانکی، پس از آموزش، باید در محیط عملیاتی مورد استفاده قرار گیرد تا تراکنش‌های مشکوک را به صورت بلادرنگ شناسایی کند.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b="1"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
        <p:nvSpPr>
          <p:cNvPr id="6" name="Rectangle 5">
            <a:extLst>
              <a:ext uri="{FF2B5EF4-FFF2-40B4-BE49-F238E27FC236}">
                <a16:creationId xmlns:a16="http://schemas.microsoft.com/office/drawing/2014/main" id="{D351FE63-F617-494C-BDCE-C0C4FD3935CA}"/>
              </a:ext>
            </a:extLst>
          </p:cNvPr>
          <p:cNvSpPr/>
          <p:nvPr/>
        </p:nvSpPr>
        <p:spPr>
          <a:xfrm>
            <a:off x="3283135" y="3769537"/>
            <a:ext cx="7537265" cy="39087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Applsci 13 13121 g001">
            <a:extLst>
              <a:ext uri="{FF2B5EF4-FFF2-40B4-BE49-F238E27FC236}">
                <a16:creationId xmlns:a16="http://schemas.microsoft.com/office/drawing/2014/main" id="{DFB36F8F-29EC-4C49-A385-0203BB397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512" y="3872196"/>
            <a:ext cx="7233588" cy="364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64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18288"/>
            <a:ext cx="14630400" cy="8229600"/>
          </a:xfrm>
          <a:prstGeom prst="rect">
            <a:avLst/>
          </a:prstGeom>
          <a:solidFill>
            <a:srgbClr val="FFFFFF"/>
          </a:solidFill>
          <a:ln/>
        </p:spPr>
      </p:sp>
      <p:sp>
        <p:nvSpPr>
          <p:cNvPr id="4" name="Text 2"/>
          <p:cNvSpPr/>
          <p:nvPr/>
        </p:nvSpPr>
        <p:spPr>
          <a:xfrm>
            <a:off x="1720427" y="159553"/>
            <a:ext cx="12141877" cy="695960"/>
          </a:xfrm>
          <a:prstGeom prst="rect">
            <a:avLst/>
          </a:prstGeom>
          <a:noFill/>
          <a:ln/>
        </p:spPr>
        <p:txBody>
          <a:bodyPr wrap="none" rtlCol="0" anchor="t"/>
          <a:lstStyle/>
          <a:p>
            <a:pPr algn="just" rtl="1"/>
            <a:r>
              <a:rPr lang="fa-IR" sz="4000" b="1" dirty="0">
                <a:solidFill>
                  <a:schemeClr val="accent1">
                    <a:lumMod val="75000"/>
                  </a:schemeClr>
                </a:solidFill>
                <a:latin typeface="IRANSansWeb(FaNum)" panose="02040503050201020203" pitchFamily="18" charset="-78"/>
                <a:cs typeface="IRANSansWeb(FaNum)" panose="02040503050201020203" pitchFamily="18" charset="-78"/>
              </a:rPr>
              <a:t>1. </a:t>
            </a:r>
            <a:r>
              <a:rPr lang="en-US" sz="4000" b="1" dirty="0">
                <a:solidFill>
                  <a:schemeClr val="accent1">
                    <a:lumMod val="75000"/>
                  </a:schemeClr>
                </a:solidFill>
                <a:latin typeface="IRANSansWeb(FaNum)" panose="02040503050201020203" pitchFamily="18" charset="-78"/>
                <a:cs typeface="IRANSansWeb(FaNum)" panose="02040503050201020203" pitchFamily="18" charset="-78"/>
              </a:rPr>
              <a:t>Inference</a:t>
            </a:r>
            <a:r>
              <a:rPr lang="fa-IR" sz="4000" b="1" dirty="0">
                <a:solidFill>
                  <a:schemeClr val="accent1">
                    <a:lumMod val="75000"/>
                  </a:schemeClr>
                </a:solidFill>
                <a:latin typeface="IRANSansWeb(FaNum)" panose="02040503050201020203" pitchFamily="18" charset="-78"/>
                <a:cs typeface="IRANSansWeb(FaNum)" panose="02040503050201020203" pitchFamily="18" charset="-78"/>
              </a:rPr>
              <a:t>(استنتاج)</a:t>
            </a:r>
            <a:endParaRPr lang="en-US" sz="4000" b="1" dirty="0">
              <a:solidFill>
                <a:schemeClr val="accent1">
                  <a:lumMod val="75000"/>
                </a:schemeClr>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768096" y="855513"/>
            <a:ext cx="13015637" cy="7099058"/>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161149" y="1173640"/>
            <a:ext cx="12229529" cy="7602081"/>
          </a:xfrm>
          <a:prstGeom prst="rect">
            <a:avLst/>
          </a:prstGeom>
          <a:noFill/>
        </p:spPr>
        <p:txBody>
          <a:bodyPr wrap="square" rtlCol="0">
            <a:spAutoFit/>
          </a:bodyPr>
          <a:lstStyle/>
          <a:p>
            <a:pPr algn="just" rtl="1"/>
            <a:r>
              <a:rPr lang="fa-IR" sz="2400" b="1" dirty="0">
                <a:solidFill>
                  <a:schemeClr val="accent1">
                    <a:lumMod val="75000"/>
                  </a:schemeClr>
                </a:solidFill>
                <a:latin typeface="IRANSansWeb(FaNum)" panose="02040503050201020203" pitchFamily="18" charset="-78"/>
                <a:cs typeface="IRANSansWeb(FaNum)" panose="02040503050201020203" pitchFamily="18" charset="-78"/>
              </a:rPr>
              <a:t>2. پیش‌بینی‌های بلادرنگ و تصمیم‌گیری:</a:t>
            </a: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بسیاری از کاربردهای یادگیری ماشین نیاز به پیش‌بینی و تصمیم‌گیری‌های سریع دارند. برای مثال، در سیستم‌های توصیه‌گر (مثل پیشنهاد محصولات در فروشگاه‌های آنلاین)، مدل باید بتواند به سرعت محصولات مناسبی را برای کاربر پیشنهاد دهد. این فرآیند به معنای استنتاج فوری بر اساس داده‌های کاربر و ارائه نتایج به اوست. هرگونه تأخیر یا عدم دقت در این مرحله می‌تواند تجربه کاربری را تحت تأثیر قرار دهد.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400" b="1" dirty="0">
                <a:solidFill>
                  <a:schemeClr val="accent1">
                    <a:lumMod val="75000"/>
                  </a:schemeClr>
                </a:solidFill>
                <a:latin typeface="IRANSansWeb(FaNum)" panose="02040503050201020203" pitchFamily="18" charset="-78"/>
                <a:cs typeface="IRANSansWeb(FaNum)" panose="02040503050201020203" pitchFamily="18" charset="-78"/>
              </a:rPr>
              <a:t>3. تعامل با داده‌های جدید و پویا:</a:t>
            </a: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در بسیاری از کاربردها، داده‌ها به طور مداوم در حال تغییر و به‌روزرسانی هستند. مدل‌ها باید قادر باشند بر اساس این داده‌های جدید، پیش‌بینی‌ها یا خروجی‌های خود را به‌روزرسانی کنند. استنتاج امکان استفاده از مدل در مواجهه با داده‌های جدید و تولید خروجی‌های جدید بر اساس آنها را فراهم می‌کند. به عنوان مثال، یک مدل تحلیل احساسات که بر روی شبکه‌های اجتماعی اجرا می‌شود، باید بتواند به طور مداوم احساسات موجود در پیام‌های جدید کاربران را تحلیل و پیش‌بینی کند.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b="1"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
        <p:nvSpPr>
          <p:cNvPr id="6" name="Rectangle 5">
            <a:extLst>
              <a:ext uri="{FF2B5EF4-FFF2-40B4-BE49-F238E27FC236}">
                <a16:creationId xmlns:a16="http://schemas.microsoft.com/office/drawing/2014/main" id="{D351FE63-F617-494C-BDCE-C0C4FD3935CA}"/>
              </a:ext>
            </a:extLst>
          </p:cNvPr>
          <p:cNvSpPr/>
          <p:nvPr/>
        </p:nvSpPr>
        <p:spPr>
          <a:xfrm>
            <a:off x="4005072" y="2676326"/>
            <a:ext cx="3895344" cy="343186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EFAD05E-08D9-4D71-ADFB-ECA49AB96BEA}"/>
              </a:ext>
            </a:extLst>
          </p:cNvPr>
          <p:cNvPicPr>
            <a:picLocks noChangeAspect="1"/>
          </p:cNvPicPr>
          <p:nvPr/>
        </p:nvPicPr>
        <p:blipFill>
          <a:blip r:embed="rId4"/>
          <a:stretch>
            <a:fillRect/>
          </a:stretch>
        </p:blipFill>
        <p:spPr>
          <a:xfrm>
            <a:off x="4129234" y="2762360"/>
            <a:ext cx="3662131" cy="3259795"/>
          </a:xfrm>
          <a:prstGeom prst="rect">
            <a:avLst/>
          </a:prstGeom>
        </p:spPr>
      </p:pic>
    </p:spTree>
    <p:extLst>
      <p:ext uri="{BB962C8B-B14F-4D97-AF65-F5344CB8AC3E}">
        <p14:creationId xmlns:p14="http://schemas.microsoft.com/office/powerpoint/2010/main" val="2877670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18288"/>
            <a:ext cx="14630400" cy="8229600"/>
          </a:xfrm>
          <a:prstGeom prst="rect">
            <a:avLst/>
          </a:prstGeom>
          <a:solidFill>
            <a:srgbClr val="FFFFFF"/>
          </a:solidFill>
          <a:ln/>
        </p:spPr>
      </p:sp>
      <p:sp>
        <p:nvSpPr>
          <p:cNvPr id="4" name="Text 2"/>
          <p:cNvSpPr/>
          <p:nvPr/>
        </p:nvSpPr>
        <p:spPr>
          <a:xfrm>
            <a:off x="1720427" y="159553"/>
            <a:ext cx="12141877" cy="695960"/>
          </a:xfrm>
          <a:prstGeom prst="rect">
            <a:avLst/>
          </a:prstGeom>
          <a:noFill/>
          <a:ln/>
        </p:spPr>
        <p:txBody>
          <a:bodyPr wrap="none" rtlCol="0" anchor="t"/>
          <a:lstStyle/>
          <a:p>
            <a:pPr algn="just" rtl="1"/>
            <a:r>
              <a:rPr lang="fa-IR" sz="4000" b="1" dirty="0">
                <a:solidFill>
                  <a:schemeClr val="accent1">
                    <a:lumMod val="75000"/>
                  </a:schemeClr>
                </a:solidFill>
                <a:latin typeface="IRANSansWeb(FaNum)" panose="02040503050201020203" pitchFamily="18" charset="-78"/>
                <a:cs typeface="IRANSansWeb(FaNum)" panose="02040503050201020203" pitchFamily="18" charset="-78"/>
              </a:rPr>
              <a:t>1. </a:t>
            </a:r>
            <a:r>
              <a:rPr lang="en-US" sz="4000" b="1" dirty="0">
                <a:solidFill>
                  <a:schemeClr val="accent1">
                    <a:lumMod val="75000"/>
                  </a:schemeClr>
                </a:solidFill>
                <a:latin typeface="IRANSansWeb(FaNum)" panose="02040503050201020203" pitchFamily="18" charset="-78"/>
                <a:cs typeface="IRANSansWeb(FaNum)" panose="02040503050201020203" pitchFamily="18" charset="-78"/>
              </a:rPr>
              <a:t>Inference</a:t>
            </a:r>
            <a:r>
              <a:rPr lang="fa-IR" sz="4000" b="1" dirty="0">
                <a:solidFill>
                  <a:schemeClr val="accent1">
                    <a:lumMod val="75000"/>
                  </a:schemeClr>
                </a:solidFill>
                <a:latin typeface="IRANSansWeb(FaNum)" panose="02040503050201020203" pitchFamily="18" charset="-78"/>
                <a:cs typeface="IRANSansWeb(FaNum)" panose="02040503050201020203" pitchFamily="18" charset="-78"/>
              </a:rPr>
              <a:t>(استنتاج)</a:t>
            </a:r>
            <a:endParaRPr lang="en-US" sz="4000" b="1" dirty="0">
              <a:solidFill>
                <a:schemeClr val="accent1">
                  <a:lumMod val="75000"/>
                </a:schemeClr>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768096" y="855513"/>
            <a:ext cx="13015637" cy="7099058"/>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239720" y="1159784"/>
            <a:ext cx="12229529" cy="6678751"/>
          </a:xfrm>
          <a:prstGeom prst="rect">
            <a:avLst/>
          </a:prstGeom>
          <a:noFill/>
        </p:spPr>
        <p:txBody>
          <a:bodyPr wrap="square" rtlCol="0">
            <a:spAutoFit/>
          </a:bodyPr>
          <a:lstStyle/>
          <a:p>
            <a:pPr algn="just" rtl="1"/>
            <a:r>
              <a:rPr lang="fa-IR" sz="2400" b="1" dirty="0">
                <a:solidFill>
                  <a:schemeClr val="accent1">
                    <a:lumMod val="75000"/>
                  </a:schemeClr>
                </a:solidFill>
                <a:latin typeface="IRANSansWeb(FaNum)" panose="02040503050201020203" pitchFamily="18" charset="-78"/>
                <a:cs typeface="IRANSansWeb(FaNum)" panose="02040503050201020203" pitchFamily="18" charset="-78"/>
              </a:rPr>
              <a:t>4. کاربرد در مقیاس بزرگ:</a:t>
            </a: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در محیط‌های تولیدی و تجاری، مدل‌های یادگیری ماشین باید بتوانند به صورت مؤثر در مقیاس بزرگ عمل کنند. به این معنی که مدل‌ها باید به صورت خودکار و بدون نیاز به مداخله انسانی، بر روی حجم زیادی از داده‌های ورودی جدید عمل کنند و نتایج را تولید کنند. این امر در صنایعی مانند تبلیغات آنلاین، تحلیل داده‌های بازار و مدیریت زنجیره تأمین بسیار حیاتی است.</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400" b="1" dirty="0">
                <a:solidFill>
                  <a:schemeClr val="accent1">
                    <a:lumMod val="75000"/>
                  </a:schemeClr>
                </a:solidFill>
                <a:latin typeface="IRANSansWeb(FaNum)" panose="02040503050201020203" pitchFamily="18" charset="-78"/>
                <a:cs typeface="IRANSansWeb(FaNum)" panose="02040503050201020203" pitchFamily="18" charset="-78"/>
              </a:rPr>
              <a:t>5. ارزش افزوده از داده‌های خام:</a:t>
            </a:r>
          </a:p>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داده‌های خام به خودی خود معمولاً فاقد ارزش کاربردی هستند، اما زمانی که این داده‌ها از طریق یک مدل یادگیری ماشین تحلیل می‌شوند، می‌توان از آنها اطلاعات مفید و کاربردی استخراج کرد. استنتاج این امکان را فراهم می‌کند که داده‌های خام به اطلاعاتی با ارزش تبدیل شوند که می‌توانند برای تصمیم‌گیری‌های استراتژیک استفاده شوند.</a:t>
            </a:r>
          </a:p>
          <a:p>
            <a:pPr algn="just" rtl="1"/>
            <a:endParaRPr lang="fa-IR" sz="2000" b="1"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sp>
        <p:nvSpPr>
          <p:cNvPr id="6" name="Rectangle 5">
            <a:extLst>
              <a:ext uri="{FF2B5EF4-FFF2-40B4-BE49-F238E27FC236}">
                <a16:creationId xmlns:a16="http://schemas.microsoft.com/office/drawing/2014/main" id="{D351FE63-F617-494C-BDCE-C0C4FD3935CA}"/>
              </a:ext>
            </a:extLst>
          </p:cNvPr>
          <p:cNvSpPr/>
          <p:nvPr/>
        </p:nvSpPr>
        <p:spPr>
          <a:xfrm>
            <a:off x="3714750" y="2705100"/>
            <a:ext cx="7277100" cy="32385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35177A3-8B20-4C0A-BA22-DF7BFA7B23C9}"/>
              </a:ext>
            </a:extLst>
          </p:cNvPr>
          <p:cNvPicPr>
            <a:picLocks noChangeAspect="1"/>
          </p:cNvPicPr>
          <p:nvPr/>
        </p:nvPicPr>
        <p:blipFill>
          <a:blip r:embed="rId4"/>
          <a:stretch>
            <a:fillRect/>
          </a:stretch>
        </p:blipFill>
        <p:spPr>
          <a:xfrm>
            <a:off x="3977557" y="2769718"/>
            <a:ext cx="3109264" cy="3109264"/>
          </a:xfrm>
          <a:prstGeom prst="rect">
            <a:avLst/>
          </a:prstGeom>
        </p:spPr>
      </p:pic>
      <p:pic>
        <p:nvPicPr>
          <p:cNvPr id="12" name="Picture 11">
            <a:extLst>
              <a:ext uri="{FF2B5EF4-FFF2-40B4-BE49-F238E27FC236}">
                <a16:creationId xmlns:a16="http://schemas.microsoft.com/office/drawing/2014/main" id="{DA6009EF-F90C-498F-B41C-005CB60BB181}"/>
              </a:ext>
            </a:extLst>
          </p:cNvPr>
          <p:cNvPicPr>
            <a:picLocks noChangeAspect="1"/>
          </p:cNvPicPr>
          <p:nvPr/>
        </p:nvPicPr>
        <p:blipFill>
          <a:blip r:embed="rId5"/>
          <a:stretch>
            <a:fillRect/>
          </a:stretch>
        </p:blipFill>
        <p:spPr>
          <a:xfrm>
            <a:off x="7543580" y="2769718"/>
            <a:ext cx="3109265" cy="3109265"/>
          </a:xfrm>
          <a:prstGeom prst="rect">
            <a:avLst/>
          </a:prstGeom>
        </p:spPr>
      </p:pic>
    </p:spTree>
    <p:extLst>
      <p:ext uri="{BB962C8B-B14F-4D97-AF65-F5344CB8AC3E}">
        <p14:creationId xmlns:p14="http://schemas.microsoft.com/office/powerpoint/2010/main" val="1137159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18288"/>
            <a:ext cx="14630400" cy="8229600"/>
          </a:xfrm>
          <a:prstGeom prst="rect">
            <a:avLst/>
          </a:prstGeom>
          <a:solidFill>
            <a:srgbClr val="FFFFFF"/>
          </a:solidFill>
          <a:ln/>
        </p:spPr>
      </p:sp>
      <p:sp>
        <p:nvSpPr>
          <p:cNvPr id="4" name="Text 2"/>
          <p:cNvSpPr/>
          <p:nvPr/>
        </p:nvSpPr>
        <p:spPr>
          <a:xfrm>
            <a:off x="1720427" y="159553"/>
            <a:ext cx="12141877" cy="695960"/>
          </a:xfrm>
          <a:prstGeom prst="rect">
            <a:avLst/>
          </a:prstGeom>
          <a:noFill/>
          <a:ln/>
        </p:spPr>
        <p:txBody>
          <a:bodyPr wrap="none" rtlCol="0" anchor="t"/>
          <a:lstStyle/>
          <a:p>
            <a:pPr algn="just" rtl="1"/>
            <a:r>
              <a:rPr lang="fa-IR" sz="4000" b="1" dirty="0">
                <a:solidFill>
                  <a:schemeClr val="accent1">
                    <a:lumMod val="75000"/>
                  </a:schemeClr>
                </a:solidFill>
                <a:latin typeface="IRANSansWeb(FaNum)" panose="02040503050201020203" pitchFamily="18" charset="-78"/>
                <a:cs typeface="IRANSansWeb(FaNum)" panose="02040503050201020203" pitchFamily="18" charset="-78"/>
              </a:rPr>
              <a:t>1. </a:t>
            </a:r>
            <a:r>
              <a:rPr lang="en-US" sz="4000" b="1" dirty="0">
                <a:solidFill>
                  <a:schemeClr val="accent1">
                    <a:lumMod val="75000"/>
                  </a:schemeClr>
                </a:solidFill>
                <a:latin typeface="IRANSansWeb(FaNum)" panose="02040503050201020203" pitchFamily="18" charset="-78"/>
                <a:cs typeface="IRANSansWeb(FaNum)" panose="02040503050201020203" pitchFamily="18" charset="-78"/>
              </a:rPr>
              <a:t>Inference</a:t>
            </a:r>
            <a:r>
              <a:rPr lang="fa-IR" sz="4000" b="1" dirty="0">
                <a:solidFill>
                  <a:schemeClr val="accent1">
                    <a:lumMod val="75000"/>
                  </a:schemeClr>
                </a:solidFill>
                <a:latin typeface="IRANSansWeb(FaNum)" panose="02040503050201020203" pitchFamily="18" charset="-78"/>
                <a:cs typeface="IRANSansWeb(FaNum)" panose="02040503050201020203" pitchFamily="18" charset="-78"/>
              </a:rPr>
              <a:t>(استنتاج)</a:t>
            </a:r>
            <a:endParaRPr lang="en-US" sz="4000" b="1" dirty="0">
              <a:solidFill>
                <a:schemeClr val="accent1">
                  <a:lumMod val="75000"/>
                </a:schemeClr>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913252"/>
            <a:ext cx="13015637" cy="7099058"/>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239720" y="1727018"/>
            <a:ext cx="12229529" cy="2862322"/>
          </a:xfrm>
          <a:prstGeom prst="rect">
            <a:avLst/>
          </a:prstGeom>
          <a:noFill/>
        </p:spPr>
        <p:txBody>
          <a:bodyPr wrap="square" rtlCol="0">
            <a:spAutoFit/>
          </a:bodyPr>
          <a:lstStyle/>
          <a:p>
            <a:pPr algn="just" rtl="1"/>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استنتاج به فرآیند استفاده از یک مدل یادگیری ماشین یا یادگیری عمیق برای پیش‌بینی یا تولید خروجی بر اساس داده‌های جدید گفته می‌شود. به عبارتی، زمانی که مدلی آموزش دیده باشد، برای پیش‌بینی نتایج بر روی داده‌هایی که قبلاً ندیده است، استفاده می‌شود. این مرحله از فرآیند، استنتاج نامیده می‌شود و اغلب در محیط‌های تولیدی یا عملیاتی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Production)</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انجام می‌گیرد.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b="1"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pic>
        <p:nvPicPr>
          <p:cNvPr id="11" name="Picture 10">
            <a:extLst>
              <a:ext uri="{FF2B5EF4-FFF2-40B4-BE49-F238E27FC236}">
                <a16:creationId xmlns:a16="http://schemas.microsoft.com/office/drawing/2014/main" id="{E09AB672-0BC2-4045-8D50-8652B1CDD881}"/>
              </a:ext>
            </a:extLst>
          </p:cNvPr>
          <p:cNvPicPr>
            <a:picLocks noChangeAspect="1"/>
          </p:cNvPicPr>
          <p:nvPr/>
        </p:nvPicPr>
        <p:blipFill>
          <a:blip r:embed="rId4"/>
          <a:stretch>
            <a:fillRect/>
          </a:stretch>
        </p:blipFill>
        <p:spPr>
          <a:xfrm>
            <a:off x="3327940" y="3163448"/>
            <a:ext cx="6096000" cy="4152900"/>
          </a:xfrm>
          <a:prstGeom prst="rect">
            <a:avLst/>
          </a:prstGeom>
        </p:spPr>
      </p:pic>
      <p:sp>
        <p:nvSpPr>
          <p:cNvPr id="6" name="Rectangle 5">
            <a:extLst>
              <a:ext uri="{FF2B5EF4-FFF2-40B4-BE49-F238E27FC236}">
                <a16:creationId xmlns:a16="http://schemas.microsoft.com/office/drawing/2014/main" id="{D351FE63-F617-494C-BDCE-C0C4FD3935CA}"/>
              </a:ext>
            </a:extLst>
          </p:cNvPr>
          <p:cNvSpPr/>
          <p:nvPr/>
        </p:nvSpPr>
        <p:spPr>
          <a:xfrm>
            <a:off x="3327940" y="3158179"/>
            <a:ext cx="6096000" cy="415816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83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18288"/>
            <a:ext cx="14630400" cy="8229600"/>
          </a:xfrm>
          <a:prstGeom prst="rect">
            <a:avLst/>
          </a:prstGeom>
          <a:solidFill>
            <a:srgbClr val="FFFFFF"/>
          </a:solidFill>
          <a:ln/>
        </p:spPr>
      </p:sp>
      <p:sp>
        <p:nvSpPr>
          <p:cNvPr id="4" name="Text 2"/>
          <p:cNvSpPr/>
          <p:nvPr/>
        </p:nvSpPr>
        <p:spPr>
          <a:xfrm>
            <a:off x="1720427" y="159553"/>
            <a:ext cx="12141877" cy="695960"/>
          </a:xfrm>
          <a:prstGeom prst="rect">
            <a:avLst/>
          </a:prstGeom>
          <a:noFill/>
          <a:ln/>
        </p:spPr>
        <p:txBody>
          <a:bodyPr wrap="none" rtlCol="0" anchor="t"/>
          <a:lstStyle/>
          <a:p>
            <a:pPr algn="just" rtl="1"/>
            <a:r>
              <a:rPr lang="fa-IR" sz="4000" b="1" dirty="0">
                <a:solidFill>
                  <a:schemeClr val="accent1">
                    <a:lumMod val="75000"/>
                  </a:schemeClr>
                </a:solidFill>
                <a:latin typeface="IRANSansWeb(FaNum)" panose="02040503050201020203" pitchFamily="18" charset="-78"/>
                <a:cs typeface="IRANSansWeb(FaNum)" panose="02040503050201020203" pitchFamily="18" charset="-78"/>
              </a:rPr>
              <a:t>ابزارهای </a:t>
            </a:r>
            <a:r>
              <a:rPr lang="en-US" sz="4000" b="1" dirty="0">
                <a:solidFill>
                  <a:schemeClr val="accent1">
                    <a:lumMod val="75000"/>
                  </a:schemeClr>
                </a:solidFill>
                <a:latin typeface="IRANSansWeb(FaNum)" panose="02040503050201020203" pitchFamily="18" charset="-78"/>
                <a:cs typeface="IRANSansWeb(FaNum)" panose="02040503050201020203" pitchFamily="18" charset="-78"/>
              </a:rPr>
              <a:t>Inference</a:t>
            </a:r>
            <a:endParaRPr lang="fa-IR" sz="4000" b="1" dirty="0">
              <a:solidFill>
                <a:schemeClr val="accent1">
                  <a:lumMod val="75000"/>
                </a:schemeClr>
              </a:solidFill>
              <a:latin typeface="IRANSansWeb(FaNum)" panose="02040503050201020203" pitchFamily="18" charset="-78"/>
              <a:cs typeface="IRANSansWeb(FaNum)" panose="02040503050201020203" pitchFamily="18" charset="-78"/>
            </a:endParaRPr>
          </a:p>
        </p:txBody>
      </p:sp>
      <p:sp>
        <p:nvSpPr>
          <p:cNvPr id="5" name="Rectangle: Rounded Corners 4">
            <a:extLst>
              <a:ext uri="{FF2B5EF4-FFF2-40B4-BE49-F238E27FC236}">
                <a16:creationId xmlns:a16="http://schemas.microsoft.com/office/drawing/2014/main" id="{A44882EC-C580-4BF0-8E8F-E89177DF7E72}"/>
              </a:ext>
            </a:extLst>
          </p:cNvPr>
          <p:cNvSpPr/>
          <p:nvPr/>
        </p:nvSpPr>
        <p:spPr>
          <a:xfrm>
            <a:off x="846667" y="913252"/>
            <a:ext cx="13015637" cy="7099058"/>
          </a:xfrm>
          <a:prstGeom prst="roundRect">
            <a:avLst/>
          </a:prstGeom>
          <a:solidFill>
            <a:schemeClr val="accent3">
              <a:lumMod val="20000"/>
              <a:lumOff val="80000"/>
            </a:schemeClr>
          </a:solidFill>
          <a:ln>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CE041C7D-09FC-46D6-945B-3076D5A696C7}"/>
              </a:ext>
            </a:extLst>
          </p:cNvPr>
          <p:cNvSpPr txBox="1"/>
          <p:nvPr/>
        </p:nvSpPr>
        <p:spPr>
          <a:xfrm>
            <a:off x="1288663" y="637597"/>
            <a:ext cx="12229529" cy="7232749"/>
          </a:xfrm>
          <a:prstGeom prst="rect">
            <a:avLst/>
          </a:prstGeom>
          <a:noFill/>
        </p:spPr>
        <p:txBody>
          <a:bodyPr wrap="square" rtlCol="0">
            <a:spAutoFit/>
          </a:bodyPr>
          <a:lstStyle/>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rgbClr val="FF0000"/>
              </a:solidFill>
              <a:latin typeface="IRANSansWeb(FaNum)" panose="02040503050201020203" pitchFamily="18" charset="-78"/>
              <a:cs typeface="IRANSansWeb(FaNum)" panose="02040503050201020203" pitchFamily="18" charset="-78"/>
            </a:endParaRPr>
          </a:p>
          <a:p>
            <a:pPr algn="just" rtl="1"/>
            <a:r>
              <a:rPr lang="en-US" sz="2000" dirty="0" err="1">
                <a:solidFill>
                  <a:schemeClr val="tx1">
                    <a:lumMod val="95000"/>
                    <a:lumOff val="5000"/>
                  </a:schemeClr>
                </a:solidFill>
                <a:latin typeface="IRANSansWeb(FaNum)" panose="02040503050201020203" pitchFamily="18" charset="-78"/>
                <a:cs typeface="IRANSansWeb(FaNum)" panose="02040503050201020203" pitchFamily="18" charset="-78"/>
              </a:rPr>
              <a:t>PyTorchServe</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و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TensorFlow Serving،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ابزارهایی هستند که برای استقرار مدل‌ها در محیط تولیدی به کار می‌روند.</a:t>
            </a: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r>
              <a:rPr lang="fa-IR" sz="2400" b="1"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en-US" sz="2400" b="1" dirty="0" err="1">
                <a:solidFill>
                  <a:schemeClr val="tx1">
                    <a:lumMod val="95000"/>
                    <a:lumOff val="5000"/>
                  </a:schemeClr>
                </a:solidFill>
                <a:latin typeface="IRANSansWeb(FaNum)" panose="02040503050201020203" pitchFamily="18" charset="-78"/>
                <a:cs typeface="IRANSansWeb(FaNum)" panose="02040503050201020203" pitchFamily="18" charset="-78"/>
              </a:rPr>
              <a:t>PyTorchServe</a:t>
            </a:r>
            <a:endParaRPr lang="fa-IR" sz="2400" b="1" dirty="0">
              <a:solidFill>
                <a:schemeClr val="tx1">
                  <a:lumMod val="95000"/>
                  <a:lumOff val="5000"/>
                </a:schemeClr>
              </a:solidFill>
              <a:latin typeface="IRANSansWeb(FaNum)" panose="02040503050201020203" pitchFamily="18" charset="-78"/>
              <a:cs typeface="IRANSansWeb(FaNum)" panose="02040503050201020203" pitchFamily="18" charset="-78"/>
            </a:endParaRPr>
          </a:p>
          <a:p>
            <a:pPr marL="342900" indent="-342900" algn="just" rtl="1">
              <a:buFont typeface="Wingdings" panose="05000000000000000000" pitchFamily="2" charset="2"/>
              <a:buChar char="ü"/>
            </a:pPr>
            <a:r>
              <a:rPr lang="en-US" sz="2000" dirty="0" err="1">
                <a:solidFill>
                  <a:schemeClr val="tx1">
                    <a:lumMod val="95000"/>
                    <a:lumOff val="5000"/>
                  </a:schemeClr>
                </a:solidFill>
                <a:latin typeface="IRANSansWeb(FaNum)" panose="02040503050201020203" pitchFamily="18" charset="-78"/>
                <a:cs typeface="IRANSansWeb(FaNum)" panose="02040503050201020203" pitchFamily="18" charset="-78"/>
              </a:rPr>
              <a:t>PyTorchServe</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ابزاری است که به طور خاص برای مدل‌های ساخته شده با کتابخانه </a:t>
            </a:r>
            <a:r>
              <a:rPr lang="en-US" sz="2000" dirty="0" err="1">
                <a:solidFill>
                  <a:schemeClr val="tx1">
                    <a:lumMod val="95000"/>
                    <a:lumOff val="5000"/>
                  </a:schemeClr>
                </a:solidFill>
                <a:latin typeface="IRANSansWeb(FaNum)" panose="02040503050201020203" pitchFamily="18" charset="-78"/>
                <a:cs typeface="IRANSansWeb(FaNum)" panose="02040503050201020203" pitchFamily="18" charset="-78"/>
              </a:rPr>
              <a:t>PyTorch</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طراحی شده است.</a:t>
            </a:r>
          </a:p>
          <a:p>
            <a:pPr marL="342900" indent="-342900" algn="just" rtl="1">
              <a:buFont typeface="Wingdings" panose="05000000000000000000" pitchFamily="2" charset="2"/>
              <a:buChar char="ü"/>
            </a:pP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این ابزار امکان استقرار سریع و مقیاس‌پذیر مدل‌ها را فراهم می‌کند.</a:t>
            </a:r>
          </a:p>
          <a:p>
            <a:pPr marL="342900" indent="-342900" algn="just" rtl="1">
              <a:buFont typeface="Wingdings" panose="05000000000000000000" pitchFamily="2" charset="2"/>
              <a:buChar char="ü"/>
            </a:pP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با استفاده از این ابزار، می‌توان مدل‌ها را به‌صورت مؤثر در محیط‌های مختلف پیاده‌سازی کرد و نتایج استنتاج را به‌سرعت و در مقیاس وسیع به دست آورد.</a:t>
            </a:r>
            <a:endParaRPr lang="en-US"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marL="342900" indent="-342900" algn="r" rtl="1">
              <a:buFontTx/>
              <a:buChar char="-"/>
            </a:pP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مزایا: ساده، سریع برای راه‌اندازی، مناسب برای مدل‌های </a:t>
            </a:r>
            <a:r>
              <a:rPr lang="en-US" sz="2000" dirty="0" err="1">
                <a:solidFill>
                  <a:schemeClr val="tx1">
                    <a:lumMod val="95000"/>
                    <a:lumOff val="5000"/>
                  </a:schemeClr>
                </a:solidFill>
                <a:latin typeface="IRANSansWeb(FaNum)" panose="02040503050201020203" pitchFamily="18" charset="-78"/>
                <a:cs typeface="IRANSansWeb(FaNum)" panose="02040503050201020203" pitchFamily="18" charset="-78"/>
              </a:rPr>
              <a:t>PyTorch</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 </a:t>
            </a: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با پشتیبانی از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REST API</a:t>
            </a:r>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marL="342900" indent="-342900" algn="r" rtl="1">
              <a:buFontTx/>
              <a:buChar char="-"/>
            </a:pPr>
            <a:r>
              <a:rPr lang="fa-IR" sz="2000" dirty="0">
                <a:solidFill>
                  <a:schemeClr val="tx1">
                    <a:lumMod val="95000"/>
                    <a:lumOff val="5000"/>
                  </a:schemeClr>
                </a:solidFill>
                <a:latin typeface="IRANSansWeb(FaNum)" panose="02040503050201020203" pitchFamily="18" charset="-78"/>
                <a:cs typeface="IRANSansWeb(FaNum)" panose="02040503050201020203" pitchFamily="18" charset="-78"/>
              </a:rPr>
              <a:t>معایب: کمتر بهینه برای پروژه‌های بزرگتر و پیچیده‌تر نسبت به </a:t>
            </a:r>
            <a:r>
              <a:rPr lang="en-US" sz="2000" dirty="0">
                <a:solidFill>
                  <a:schemeClr val="tx1">
                    <a:lumMod val="95000"/>
                    <a:lumOff val="5000"/>
                  </a:schemeClr>
                </a:solidFill>
                <a:latin typeface="IRANSansWeb(FaNum)" panose="02040503050201020203" pitchFamily="18" charset="-78"/>
                <a:cs typeface="IRANSansWeb(FaNum)" panose="02040503050201020203" pitchFamily="18" charset="-78"/>
              </a:rPr>
              <a:t>TensorFlow Serving</a:t>
            </a:r>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dirty="0">
              <a:solidFill>
                <a:schemeClr val="tx1">
                  <a:lumMod val="95000"/>
                  <a:lumOff val="5000"/>
                </a:schemeClr>
              </a:solidFill>
              <a:latin typeface="IRANSansWeb(FaNum)" panose="02040503050201020203" pitchFamily="18" charset="-78"/>
              <a:cs typeface="IRANSansWeb(FaNum)" panose="02040503050201020203" pitchFamily="18" charset="-78"/>
            </a:endParaRPr>
          </a:p>
          <a:p>
            <a:pPr algn="just" rtl="1"/>
            <a:endParaRPr lang="fa-IR" sz="2000" b="1" i="0" dirty="0">
              <a:solidFill>
                <a:schemeClr val="tx1">
                  <a:lumMod val="95000"/>
                  <a:lumOff val="5000"/>
                </a:schemeClr>
              </a:solidFill>
              <a:effectLst/>
              <a:latin typeface="IRANSansWeb(FaNum)" panose="02040503050201020203" pitchFamily="18" charset="-78"/>
              <a:cs typeface="IRANSansWeb(FaNum)" panose="02040503050201020203" pitchFamily="18" charset="-78"/>
            </a:endParaRPr>
          </a:p>
        </p:txBody>
      </p:sp>
      <p:pic>
        <p:nvPicPr>
          <p:cNvPr id="9" name="Picture 8">
            <a:extLst>
              <a:ext uri="{FF2B5EF4-FFF2-40B4-BE49-F238E27FC236}">
                <a16:creationId xmlns:a16="http://schemas.microsoft.com/office/drawing/2014/main" id="{317D09A1-8505-41B6-BDE5-E73FE0D12BFE}"/>
              </a:ext>
            </a:extLst>
          </p:cNvPr>
          <p:cNvPicPr>
            <a:picLocks noChangeAspect="1"/>
          </p:cNvPicPr>
          <p:nvPr/>
        </p:nvPicPr>
        <p:blipFill>
          <a:blip r:embed="rId3"/>
          <a:stretch>
            <a:fillRect/>
          </a:stretch>
        </p:blipFill>
        <p:spPr>
          <a:xfrm>
            <a:off x="55256" y="7522397"/>
            <a:ext cx="1079277" cy="613224"/>
          </a:xfrm>
          <a:prstGeom prst="rect">
            <a:avLst/>
          </a:prstGeom>
        </p:spPr>
      </p:pic>
      <p:pic>
        <p:nvPicPr>
          <p:cNvPr id="12" name="Picture 6">
            <a:extLst>
              <a:ext uri="{FF2B5EF4-FFF2-40B4-BE49-F238E27FC236}">
                <a16:creationId xmlns:a16="http://schemas.microsoft.com/office/drawing/2014/main" id="{FC8EC08C-A11F-4190-8CC2-B21B2162F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029" y="4948635"/>
            <a:ext cx="7838971" cy="28141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CD5A92-8752-47B8-B9C2-0DD42E4F9394}"/>
              </a:ext>
            </a:extLst>
          </p:cNvPr>
          <p:cNvSpPr/>
          <p:nvPr/>
        </p:nvSpPr>
        <p:spPr>
          <a:xfrm>
            <a:off x="2776589" y="4890896"/>
            <a:ext cx="8081911" cy="294910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77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5087</TotalTime>
  <Words>1931</Words>
  <Application>Microsoft Office PowerPoint</Application>
  <PresentationFormat>Custom</PresentationFormat>
  <Paragraphs>218</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Open Sans</vt:lpstr>
      <vt:lpstr>Arial</vt:lpstr>
      <vt:lpstr>Wingdings</vt:lpstr>
      <vt:lpstr>IRANSansWeb(FaNum)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Administrator</cp:lastModifiedBy>
  <cp:revision>285</cp:revision>
  <dcterms:created xsi:type="dcterms:W3CDTF">2024-06-19T13:09:18Z</dcterms:created>
  <dcterms:modified xsi:type="dcterms:W3CDTF">2024-08-19T10:48:15Z</dcterms:modified>
</cp:coreProperties>
</file>