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401" r:id="rId2"/>
    <p:sldId id="256" r:id="rId3"/>
    <p:sldId id="318" r:id="rId4"/>
    <p:sldId id="368" r:id="rId5"/>
    <p:sldId id="392" r:id="rId6"/>
    <p:sldId id="393" r:id="rId7"/>
    <p:sldId id="357" r:id="rId8"/>
    <p:sldId id="394" r:id="rId9"/>
    <p:sldId id="396" r:id="rId10"/>
    <p:sldId id="386" r:id="rId11"/>
    <p:sldId id="397" r:id="rId12"/>
    <p:sldId id="398" r:id="rId13"/>
    <p:sldId id="350" r:id="rId14"/>
    <p:sldId id="358" r:id="rId15"/>
    <p:sldId id="403" r:id="rId16"/>
    <p:sldId id="404" r:id="rId17"/>
    <p:sldId id="400" r:id="rId18"/>
    <p:sldId id="402" r:id="rId19"/>
  </p:sldIdLst>
  <p:sldSz cx="14630400" cy="8229600"/>
  <p:notesSz cx="8229600" cy="14630400"/>
  <p:embeddedFontLst>
    <p:embeddedFont>
      <p:font typeface="Calibri" panose="020F0502020204030204" pitchFamily="34" charset="0"/>
      <p:regular r:id="rId21"/>
      <p:bold r:id="rId22"/>
      <p:italic r:id="rId23"/>
      <p:boldItalic r:id="rId24"/>
    </p:embeddedFont>
    <p:embeddedFont>
      <p:font typeface="IRANSansWeb(FaNum)" panose="02040503050201020203" pitchFamily="18" charset="-78"/>
      <p:regular r:id="rId25"/>
    </p:embeddedFont>
    <p:embeddedFont>
      <p:font typeface="Open Sans" panose="020B0606030504020204" pitchFamily="34" charset="0"/>
      <p:regular r:id="rId26"/>
      <p:bold r:id="rId27"/>
      <p:italic r:id="rId28"/>
      <p:boldItalic r:id="rId29"/>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4A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737" autoAdjust="0"/>
  </p:normalViewPr>
  <p:slideViewPr>
    <p:cSldViewPr snapToGrid="0" snapToObjects="1">
      <p:cViewPr varScale="1">
        <p:scale>
          <a:sx n="53" d="100"/>
          <a:sy n="53" d="100"/>
        </p:scale>
        <p:origin x="9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64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2829274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2272289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375216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674935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3286789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4161961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46951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328899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40212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410267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594038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927040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261260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26358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78454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19CF29-5E72-48E9-99AB-FD99B078B798}"/>
              </a:ext>
            </a:extLst>
          </p:cNvPr>
          <p:cNvPicPr>
            <a:picLocks noChangeAspect="1"/>
          </p:cNvPicPr>
          <p:nvPr/>
        </p:nvPicPr>
        <p:blipFill>
          <a:blip r:embed="rId2"/>
          <a:stretch>
            <a:fillRect/>
          </a:stretch>
        </p:blipFill>
        <p:spPr>
          <a:xfrm>
            <a:off x="0" y="0"/>
            <a:ext cx="14630400" cy="8229600"/>
          </a:xfrm>
          <a:prstGeom prst="rect">
            <a:avLst/>
          </a:prstGeom>
        </p:spPr>
      </p:pic>
    </p:spTree>
    <p:extLst>
      <p:ext uri="{BB962C8B-B14F-4D97-AF65-F5344CB8AC3E}">
        <p14:creationId xmlns:p14="http://schemas.microsoft.com/office/powerpoint/2010/main" val="2757813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329184"/>
            <a:ext cx="12123589" cy="731021"/>
          </a:xfrm>
          <a:prstGeom prst="rect">
            <a:avLst/>
          </a:prstGeom>
          <a:noFill/>
          <a:ln/>
        </p:spPr>
        <p:txBody>
          <a:bodyPr wrap="none" rtlCol="0" anchor="t"/>
          <a:lstStyle/>
          <a:p>
            <a:pPr algn="just" rtl="1"/>
            <a:r>
              <a:rPr lang="fa-IR" sz="4000" b="1" dirty="0">
                <a:solidFill>
                  <a:srgbClr val="7030A0"/>
                </a:solidFill>
                <a:latin typeface="IRANSansWeb(FaNum)" panose="02040503050201020203" pitchFamily="18" charset="-78"/>
                <a:cs typeface="IRANSansWeb(FaNum)" panose="02040503050201020203" pitchFamily="18" charset="-78"/>
              </a:rPr>
              <a:t>6. مدیریت مصرف پردازش و حافظه</a:t>
            </a:r>
            <a:endParaRPr lang="en-US" sz="4000" b="1" dirty="0">
              <a:solidFill>
                <a:srgbClr val="7030A0"/>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3"/>
            <a:ext cx="13015637" cy="664185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dirty="0"/>
          </a:p>
          <a:p>
            <a:pPr algn="ctr"/>
            <a:endParaRPr lang="fa-IR" dirty="0"/>
          </a:p>
          <a:p>
            <a:pPr algn="ctr"/>
            <a:endParaRPr lang="fa-IR" dirty="0"/>
          </a:p>
          <a:p>
            <a:pPr algn="ctr"/>
            <a:endParaRPr lang="en-US" dirty="0"/>
          </a:p>
        </p:txBody>
      </p:sp>
      <p:sp>
        <p:nvSpPr>
          <p:cNvPr id="8" name="TextBox 7">
            <a:extLst>
              <a:ext uri="{FF2B5EF4-FFF2-40B4-BE49-F238E27FC236}">
                <a16:creationId xmlns:a16="http://schemas.microsoft.com/office/drawing/2014/main" id="{CE041C7D-09FC-46D6-945B-3076D5A696C7}"/>
              </a:ext>
            </a:extLst>
          </p:cNvPr>
          <p:cNvSpPr txBox="1"/>
          <p:nvPr/>
        </p:nvSpPr>
        <p:spPr>
          <a:xfrm>
            <a:off x="1129652" y="1153664"/>
            <a:ext cx="12371096" cy="2677656"/>
          </a:xfrm>
          <a:prstGeom prst="rect">
            <a:avLst/>
          </a:prstGeom>
          <a:noFill/>
        </p:spPr>
        <p:txBody>
          <a:bodyPr wrap="square" rtlCol="0">
            <a:spAutoFit/>
          </a:bodyPr>
          <a:lstStyle/>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400" b="1" dirty="0">
                <a:latin typeface="IRANSansWeb(FaNum)" panose="02040503050201020203" pitchFamily="18" charset="-78"/>
                <a:cs typeface="IRANSansWeb(FaNum)" panose="02040503050201020203" pitchFamily="18" charset="-78"/>
              </a:rPr>
              <a:t>تکنیک‌های بهینه‌سازی مصرف منابع:</a:t>
            </a:r>
          </a:p>
          <a:p>
            <a:pPr algn="just" rtl="1"/>
            <a:endParaRPr lang="en-US" sz="2400" b="1" dirty="0">
              <a:latin typeface="IRANSansWeb(FaNum)" panose="02040503050201020203" pitchFamily="18" charset="-78"/>
              <a:cs typeface="IRANSansWeb(FaNum)" panose="02040503050201020203" pitchFamily="18" charset="-78"/>
            </a:endParaRPr>
          </a:p>
          <a:p>
            <a:pPr algn="just" rtl="1"/>
            <a:r>
              <a:rPr lang="fa-IR" sz="2000" dirty="0">
                <a:solidFill>
                  <a:srgbClr val="7030A0"/>
                </a:solidFill>
                <a:latin typeface="IRANSansWeb(FaNum)" panose="02040503050201020203" pitchFamily="18" charset="-78"/>
                <a:cs typeface="IRANSansWeb(FaNum)" panose="02040503050201020203" pitchFamily="18" charset="-78"/>
              </a:rPr>
              <a:t>ابزارهای مانیتورینگ</a:t>
            </a:r>
          </a:p>
          <a:p>
            <a:pPr algn="just" rtl="1"/>
            <a:r>
              <a:rPr lang="fa-IR" sz="2000" i="0" dirty="0">
                <a:effectLst/>
                <a:latin typeface="IRANSansWeb(FaNum)" panose="02040503050201020203" pitchFamily="18" charset="-78"/>
                <a:cs typeface="IRANSansWeb(FaNum)" panose="02040503050201020203" pitchFamily="18" charset="-78"/>
              </a:rPr>
              <a:t>استفاده از ابزارهای مانیتورینگ و نظارت بر مصرف منابع در زمان واقعی نیز می‌تواند به مدیریت بهتر سیستم کمک کند. این ابزارها به شما امکان می‌دهند تا به‌صورت لحظه‌ای مصرف پردازش و حافظه را مشاهده کرده و در صورت نیاز تنظیمات مربوطه را اعمال کنید. این نوع نظارت فعال می‌تواند از مشکلات احتمالی در عملکرد سیستم جلوگیری کرده و بهره‌وری کلی سیستم را بهبود بخشد.</a:t>
            </a: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7" name="Picture 6">
            <a:extLst>
              <a:ext uri="{FF2B5EF4-FFF2-40B4-BE49-F238E27FC236}">
                <a16:creationId xmlns:a16="http://schemas.microsoft.com/office/drawing/2014/main" id="{94A7655F-5E31-48F4-A06E-BFD889627593}"/>
              </a:ext>
            </a:extLst>
          </p:cNvPr>
          <p:cNvPicPr>
            <a:picLocks noChangeAspect="1"/>
          </p:cNvPicPr>
          <p:nvPr/>
        </p:nvPicPr>
        <p:blipFill>
          <a:blip r:embed="rId4"/>
          <a:stretch>
            <a:fillRect/>
          </a:stretch>
        </p:blipFill>
        <p:spPr>
          <a:xfrm>
            <a:off x="4184713" y="3793060"/>
            <a:ext cx="5876925" cy="3829050"/>
          </a:xfrm>
          <a:prstGeom prst="rect">
            <a:avLst/>
          </a:prstGeom>
        </p:spPr>
      </p:pic>
      <p:sp>
        <p:nvSpPr>
          <p:cNvPr id="10" name="Rectangle 9">
            <a:extLst>
              <a:ext uri="{FF2B5EF4-FFF2-40B4-BE49-F238E27FC236}">
                <a16:creationId xmlns:a16="http://schemas.microsoft.com/office/drawing/2014/main" id="{A4423F0D-5FC4-4A8E-ADFA-6CEBC64CF1A0}"/>
              </a:ext>
            </a:extLst>
          </p:cNvPr>
          <p:cNvSpPr/>
          <p:nvPr/>
        </p:nvSpPr>
        <p:spPr>
          <a:xfrm>
            <a:off x="4023360" y="3694176"/>
            <a:ext cx="6199632" cy="398412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162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364245"/>
            <a:ext cx="12141877" cy="695960"/>
          </a:xfrm>
          <a:prstGeom prst="rect">
            <a:avLst/>
          </a:prstGeom>
          <a:noFill/>
          <a:ln/>
        </p:spPr>
        <p:txBody>
          <a:bodyPr wrap="none" rtlCol="0" anchor="t"/>
          <a:lstStyle/>
          <a:p>
            <a:pPr algn="just" rtl="1"/>
            <a:r>
              <a:rPr lang="en-US" sz="4000" b="1" dirty="0">
                <a:solidFill>
                  <a:srgbClr val="C00000"/>
                </a:solidFill>
                <a:latin typeface="IRANSansWeb(FaNum)" panose="02040503050201020203" pitchFamily="18" charset="-78"/>
                <a:cs typeface="IRANSansWeb(FaNum)" panose="02040503050201020203" pitchFamily="18" charset="-78"/>
              </a:rPr>
              <a:t> .7</a:t>
            </a:r>
            <a:r>
              <a:rPr lang="fa-IR" sz="4000" b="1" i="0" dirty="0">
                <a:solidFill>
                  <a:srgbClr val="C00000"/>
                </a:solidFill>
                <a:effectLst/>
                <a:latin typeface="IRANSansWeb(FaNum)" panose="02040503050201020203" pitchFamily="18" charset="-78"/>
                <a:cs typeface="IRANSansWeb(FaNum)" panose="02040503050201020203" pitchFamily="18" charset="-78"/>
              </a:rPr>
              <a:t>داشبورد و مانیتورینگ</a:t>
            </a:r>
            <a:endParaRPr lang="en-US" sz="4000" b="1" dirty="0">
              <a:solidFill>
                <a:srgbClr val="C00000"/>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dirty="0"/>
          </a:p>
          <a:p>
            <a:pPr algn="ctr"/>
            <a:endParaRPr lang="fa-IR" dirty="0"/>
          </a:p>
          <a:p>
            <a:pPr algn="ctr"/>
            <a:endParaRPr lang="fa-IR" dirty="0"/>
          </a:p>
          <a:p>
            <a:pPr algn="ctr"/>
            <a:endParaRPr lang="en-US" dirty="0"/>
          </a:p>
        </p:txBody>
      </p:sp>
      <p:sp>
        <p:nvSpPr>
          <p:cNvPr id="8" name="TextBox 7">
            <a:extLst>
              <a:ext uri="{FF2B5EF4-FFF2-40B4-BE49-F238E27FC236}">
                <a16:creationId xmlns:a16="http://schemas.microsoft.com/office/drawing/2014/main" id="{CE041C7D-09FC-46D6-945B-3076D5A696C7}"/>
              </a:ext>
            </a:extLst>
          </p:cNvPr>
          <p:cNvSpPr txBox="1"/>
          <p:nvPr/>
        </p:nvSpPr>
        <p:spPr>
          <a:xfrm>
            <a:off x="1129652" y="1497179"/>
            <a:ext cx="12371096" cy="1015663"/>
          </a:xfrm>
          <a:prstGeom prst="rect">
            <a:avLst/>
          </a:prstGeom>
          <a:noFill/>
        </p:spPr>
        <p:txBody>
          <a:bodyPr wrap="square" rtlCol="0">
            <a:spAutoFit/>
          </a:bodyPr>
          <a:lstStyle/>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داشبوردها و ابزارهای مانیتورینگ نقش مهمی در نظارت بر عملکرد مدل‌ها و سیستم‌های استقرار یافته ایفا می‌کنند. این ابزارها امکان مشاهده وضعیت منابع، زمان‌های پاسخگویی، تعداد درخواست‌ها و سایر معیارهای کلیدی را در لحظه فراهم می‌کنند. </a:t>
            </a: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7" name="Picture 6">
            <a:extLst>
              <a:ext uri="{FF2B5EF4-FFF2-40B4-BE49-F238E27FC236}">
                <a16:creationId xmlns:a16="http://schemas.microsoft.com/office/drawing/2014/main" id="{5D37BEFB-57E5-4659-AA8F-6A52709D99CB}"/>
              </a:ext>
            </a:extLst>
          </p:cNvPr>
          <p:cNvPicPr>
            <a:picLocks noChangeAspect="1"/>
          </p:cNvPicPr>
          <p:nvPr/>
        </p:nvPicPr>
        <p:blipFill>
          <a:blip r:embed="rId4"/>
          <a:stretch>
            <a:fillRect/>
          </a:stretch>
        </p:blipFill>
        <p:spPr>
          <a:xfrm>
            <a:off x="2819780" y="2718552"/>
            <a:ext cx="8939403" cy="4859675"/>
          </a:xfrm>
          <a:prstGeom prst="rect">
            <a:avLst/>
          </a:prstGeom>
        </p:spPr>
      </p:pic>
      <p:sp>
        <p:nvSpPr>
          <p:cNvPr id="10" name="Rectangle 9">
            <a:extLst>
              <a:ext uri="{FF2B5EF4-FFF2-40B4-BE49-F238E27FC236}">
                <a16:creationId xmlns:a16="http://schemas.microsoft.com/office/drawing/2014/main" id="{1BD7CE7B-A8BE-471E-A84A-A8C93BDC6499}"/>
              </a:ext>
            </a:extLst>
          </p:cNvPr>
          <p:cNvSpPr/>
          <p:nvPr/>
        </p:nvSpPr>
        <p:spPr>
          <a:xfrm>
            <a:off x="2651761" y="2583180"/>
            <a:ext cx="9326880" cy="509512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346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364245"/>
            <a:ext cx="12141877" cy="695960"/>
          </a:xfrm>
          <a:prstGeom prst="rect">
            <a:avLst/>
          </a:prstGeom>
          <a:noFill/>
          <a:ln/>
        </p:spPr>
        <p:txBody>
          <a:bodyPr wrap="none" rtlCol="0" anchor="t"/>
          <a:lstStyle/>
          <a:p>
            <a:pPr algn="just" rtl="1"/>
            <a:r>
              <a:rPr lang="en-US" sz="4000" b="1" dirty="0">
                <a:solidFill>
                  <a:srgbClr val="C00000"/>
                </a:solidFill>
                <a:latin typeface="IRANSansWeb(FaNum)" panose="02040503050201020203" pitchFamily="18" charset="-78"/>
                <a:cs typeface="IRANSansWeb(FaNum)" panose="02040503050201020203" pitchFamily="18" charset="-78"/>
              </a:rPr>
              <a:t> .7</a:t>
            </a:r>
            <a:r>
              <a:rPr lang="fa-IR" sz="4000" b="1" i="0" dirty="0">
                <a:solidFill>
                  <a:srgbClr val="C00000"/>
                </a:solidFill>
                <a:effectLst/>
                <a:latin typeface="IRANSansWeb(FaNum)" panose="02040503050201020203" pitchFamily="18" charset="-78"/>
                <a:cs typeface="IRANSansWeb(FaNum)" panose="02040503050201020203" pitchFamily="18" charset="-78"/>
              </a:rPr>
              <a:t>داشبورد و مانیتورینگ</a:t>
            </a:r>
            <a:endParaRPr lang="en-US" sz="4000" b="1" dirty="0">
              <a:solidFill>
                <a:srgbClr val="C00000"/>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dirty="0"/>
          </a:p>
          <a:p>
            <a:pPr algn="ctr"/>
            <a:endParaRPr lang="fa-IR" dirty="0"/>
          </a:p>
          <a:p>
            <a:pPr algn="ctr"/>
            <a:endParaRPr lang="fa-IR" dirty="0"/>
          </a:p>
          <a:p>
            <a:pPr algn="ctr"/>
            <a:endParaRPr lang="en-US" dirty="0"/>
          </a:p>
        </p:txBody>
      </p:sp>
      <p:sp>
        <p:nvSpPr>
          <p:cNvPr id="8" name="TextBox 7">
            <a:extLst>
              <a:ext uri="{FF2B5EF4-FFF2-40B4-BE49-F238E27FC236}">
                <a16:creationId xmlns:a16="http://schemas.microsoft.com/office/drawing/2014/main" id="{CE041C7D-09FC-46D6-945B-3076D5A696C7}"/>
              </a:ext>
            </a:extLst>
          </p:cNvPr>
          <p:cNvSpPr txBox="1"/>
          <p:nvPr/>
        </p:nvSpPr>
        <p:spPr>
          <a:xfrm>
            <a:off x="1303590" y="1497179"/>
            <a:ext cx="12197157" cy="1015663"/>
          </a:xfrm>
          <a:prstGeom prst="rect">
            <a:avLst/>
          </a:prstGeom>
          <a:noFill/>
        </p:spPr>
        <p:txBody>
          <a:bodyPr wrap="square" rtlCol="0">
            <a:spAutoFit/>
          </a:bodyPr>
          <a:lstStyle/>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ابزارهایی مانند </a:t>
            </a:r>
            <a:r>
              <a:rPr lang="en-US" sz="2000" b="1" i="0" dirty="0">
                <a:solidFill>
                  <a:srgbClr val="C00000"/>
                </a:solidFill>
                <a:effectLst/>
                <a:latin typeface="IRANSansWeb(FaNum)" panose="02040503050201020203" pitchFamily="18" charset="-78"/>
                <a:cs typeface="IRANSansWeb(FaNum)" panose="02040503050201020203" pitchFamily="18" charset="-78"/>
              </a:rPr>
              <a:t>Prometheus</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و </a:t>
            </a:r>
            <a:r>
              <a:rPr lang="en-US" sz="2000" b="1" i="0" dirty="0">
                <a:solidFill>
                  <a:srgbClr val="C00000"/>
                </a:solidFill>
                <a:effectLst/>
                <a:latin typeface="IRANSansWeb(FaNum)" panose="02040503050201020203" pitchFamily="18" charset="-78"/>
                <a:cs typeface="IRANSansWeb(FaNum)" panose="02040503050201020203" pitchFamily="18" charset="-78"/>
              </a:rPr>
              <a:t>Grafana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به شما این امکان را می‌دهند که با تنظیم شاخص‌های مانیتورینگ، به‌صورت دقیق و زمان واقعی بر عملکرد سیستم نظارت داشته باشید و در صورت نیاز به سرعت به مشکلات پاسخ دهید.</a:t>
            </a: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10" name="Picture 9">
            <a:extLst>
              <a:ext uri="{FF2B5EF4-FFF2-40B4-BE49-F238E27FC236}">
                <a16:creationId xmlns:a16="http://schemas.microsoft.com/office/drawing/2014/main" id="{4D12F3BE-1523-4B98-888A-1BC3260A8671}"/>
              </a:ext>
            </a:extLst>
          </p:cNvPr>
          <p:cNvPicPr>
            <a:picLocks noChangeAspect="1"/>
          </p:cNvPicPr>
          <p:nvPr/>
        </p:nvPicPr>
        <p:blipFill>
          <a:blip r:embed="rId4"/>
          <a:stretch>
            <a:fillRect/>
          </a:stretch>
        </p:blipFill>
        <p:spPr>
          <a:xfrm>
            <a:off x="1399235" y="3490098"/>
            <a:ext cx="6016346" cy="3127806"/>
          </a:xfrm>
          <a:prstGeom prst="rect">
            <a:avLst/>
          </a:prstGeom>
        </p:spPr>
      </p:pic>
      <p:pic>
        <p:nvPicPr>
          <p:cNvPr id="12" name="Picture 11">
            <a:extLst>
              <a:ext uri="{FF2B5EF4-FFF2-40B4-BE49-F238E27FC236}">
                <a16:creationId xmlns:a16="http://schemas.microsoft.com/office/drawing/2014/main" id="{0F20D103-67D6-404B-A13D-D1DA3396B9F3}"/>
              </a:ext>
            </a:extLst>
          </p:cNvPr>
          <p:cNvPicPr>
            <a:picLocks noChangeAspect="1"/>
          </p:cNvPicPr>
          <p:nvPr/>
        </p:nvPicPr>
        <p:blipFill>
          <a:blip r:embed="rId5"/>
          <a:stretch>
            <a:fillRect/>
          </a:stretch>
        </p:blipFill>
        <p:spPr>
          <a:xfrm>
            <a:off x="7589520" y="3490098"/>
            <a:ext cx="5737289" cy="3127806"/>
          </a:xfrm>
          <a:prstGeom prst="rect">
            <a:avLst/>
          </a:prstGeom>
        </p:spPr>
      </p:pic>
      <p:sp>
        <p:nvSpPr>
          <p:cNvPr id="13" name="Rectangle 12">
            <a:extLst>
              <a:ext uri="{FF2B5EF4-FFF2-40B4-BE49-F238E27FC236}">
                <a16:creationId xmlns:a16="http://schemas.microsoft.com/office/drawing/2014/main" id="{DBBA56EF-D290-4E65-BDE6-8D8B56718AA6}"/>
              </a:ext>
            </a:extLst>
          </p:cNvPr>
          <p:cNvSpPr/>
          <p:nvPr/>
        </p:nvSpPr>
        <p:spPr>
          <a:xfrm>
            <a:off x="1303591" y="3310128"/>
            <a:ext cx="12197157" cy="360273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244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304800"/>
            <a:ext cx="12186073" cy="732209"/>
          </a:xfrm>
          <a:prstGeom prst="rect">
            <a:avLst/>
          </a:prstGeom>
          <a:noFill/>
          <a:ln/>
        </p:spPr>
        <p:txBody>
          <a:bodyPr wrap="none" rtlCol="0" anchor="t"/>
          <a:lstStyle/>
          <a:p>
            <a:pPr algn="just" rtl="1"/>
            <a:r>
              <a:rPr lang="en-US" sz="4000" dirty="0">
                <a:solidFill>
                  <a:srgbClr val="002060"/>
                </a:solidFill>
                <a:latin typeface="IRANSansWeb(FaNum)" panose="02040503050201020203" pitchFamily="18" charset="-78"/>
                <a:cs typeface="IRANSansWeb(FaNum)" panose="02040503050201020203" pitchFamily="18" charset="-78"/>
              </a:rPr>
              <a:t> .8 </a:t>
            </a:r>
            <a:r>
              <a:rPr lang="fa-IR" sz="4000" dirty="0">
                <a:solidFill>
                  <a:srgbClr val="002060"/>
                </a:solidFill>
                <a:latin typeface="IRANSansWeb(FaNum)" panose="02040503050201020203" pitchFamily="18" charset="-78"/>
                <a:cs typeface="IRANSansWeb(FaNum)" panose="02040503050201020203" pitchFamily="18" charset="-78"/>
              </a:rPr>
              <a:t>به‌روزرسانی و پشتیبانی (</a:t>
            </a:r>
            <a:r>
              <a:rPr lang="en-US" sz="4000" dirty="0">
                <a:solidFill>
                  <a:srgbClr val="002060"/>
                </a:solidFill>
                <a:latin typeface="IRANSansWeb(FaNum)" panose="02040503050201020203" pitchFamily="18" charset="-78"/>
                <a:cs typeface="IRANSansWeb(FaNum)" panose="02040503050201020203" pitchFamily="18" charset="-78"/>
              </a:rPr>
              <a:t>Updating &amp; Support</a:t>
            </a:r>
            <a:r>
              <a:rPr lang="fa-IR" sz="4000" dirty="0">
                <a:solidFill>
                  <a:srgbClr val="002060"/>
                </a:solidFill>
                <a:latin typeface="IRANSansWeb(FaNum)" panose="02040503050201020203" pitchFamily="18" charset="-78"/>
                <a:cs typeface="IRANSansWeb(FaNum)" panose="02040503050201020203" pitchFamily="18" charset="-78"/>
              </a:rPr>
              <a:t>)</a:t>
            </a:r>
            <a:endParaRPr lang="en-US" sz="4000" b="1" dirty="0">
              <a:solidFill>
                <a:srgbClr val="002060"/>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428750" y="1232050"/>
            <a:ext cx="11909917" cy="2246769"/>
          </a:xfrm>
          <a:prstGeom prst="rect">
            <a:avLst/>
          </a:prstGeom>
          <a:noFill/>
        </p:spPr>
        <p:txBody>
          <a:bodyPr wrap="square" rtlCol="0">
            <a:spAutoFit/>
          </a:bodyPr>
          <a:lstStyle/>
          <a:p>
            <a:pPr algn="just" rtl="1"/>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به‌روزرسانی مدل‌های یادگیری ماشین پس از استقرار در محیط تولیدی یکی از چالش‌های مهم است، زیرا نیازمند به‌روزرسانی بدون ایجاد وقفه در سرویس است. </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روش‌هایی مانند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Canary Deployment</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یا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A/B Testing</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می‌توانند به کاهش ریسک و اطمینان از به‌روزرسانی موفق کمک کنند.</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همچنین، پشتیبانی فنی و پاسخگویی به مشکلات پس از استقرار مدل‌ها از اهمیت بالایی برخوردار است و می‌تواند به بهبود عملکرد کلی سیستم و رضایت کاربران کمک کند.</a:t>
            </a:r>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7" name="Picture 6">
            <a:extLst>
              <a:ext uri="{FF2B5EF4-FFF2-40B4-BE49-F238E27FC236}">
                <a16:creationId xmlns:a16="http://schemas.microsoft.com/office/drawing/2014/main" id="{135A8726-4B9A-4C76-90D5-1DEAC20628F7}"/>
              </a:ext>
            </a:extLst>
          </p:cNvPr>
          <p:cNvPicPr>
            <a:picLocks noChangeAspect="1"/>
          </p:cNvPicPr>
          <p:nvPr/>
        </p:nvPicPr>
        <p:blipFill>
          <a:blip r:embed="rId4"/>
          <a:stretch>
            <a:fillRect/>
          </a:stretch>
        </p:blipFill>
        <p:spPr>
          <a:xfrm>
            <a:off x="3253972" y="3888103"/>
            <a:ext cx="7506272" cy="3709886"/>
          </a:xfrm>
          <a:prstGeom prst="rect">
            <a:avLst/>
          </a:prstGeom>
        </p:spPr>
      </p:pic>
      <p:sp>
        <p:nvSpPr>
          <p:cNvPr id="11" name="Rectangle 10">
            <a:extLst>
              <a:ext uri="{FF2B5EF4-FFF2-40B4-BE49-F238E27FC236}">
                <a16:creationId xmlns:a16="http://schemas.microsoft.com/office/drawing/2014/main" id="{4A7BBE2B-2D00-4F02-B65E-9B3ED4432F05}"/>
              </a:ext>
            </a:extLst>
          </p:cNvPr>
          <p:cNvSpPr/>
          <p:nvPr/>
        </p:nvSpPr>
        <p:spPr>
          <a:xfrm>
            <a:off x="3048000" y="3786594"/>
            <a:ext cx="7905750" cy="396675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20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681141" y="383828"/>
            <a:ext cx="12141877" cy="695960"/>
          </a:xfrm>
          <a:prstGeom prst="rect">
            <a:avLst/>
          </a:prstGeom>
          <a:noFill/>
          <a:ln/>
        </p:spPr>
        <p:txBody>
          <a:bodyPr wrap="none" rtlCol="0" anchor="t"/>
          <a:lstStyle/>
          <a:p>
            <a:pPr algn="just" rtl="1"/>
            <a:r>
              <a:rPr lang="fa-IR" sz="4000" dirty="0">
                <a:solidFill>
                  <a:srgbClr val="92D050"/>
                </a:solidFill>
                <a:latin typeface="IRANSansWeb(FaNum)" panose="02040503050201020203" pitchFamily="18" charset="-78"/>
                <a:cs typeface="IRANSansWeb(FaNum)" panose="02040503050201020203" pitchFamily="18" charset="-78"/>
              </a:rPr>
              <a:t>9. روش‌های کاهش زمان پاسخگویی</a:t>
            </a:r>
            <a:endParaRPr lang="en-US" sz="4000" b="1" dirty="0">
              <a:solidFill>
                <a:srgbClr val="92D050"/>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07381"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213132" y="1310694"/>
            <a:ext cx="12204134" cy="4093428"/>
          </a:xfrm>
          <a:prstGeom prst="rect">
            <a:avLst/>
          </a:prstGeom>
          <a:noFill/>
        </p:spPr>
        <p:txBody>
          <a:bodyPr wrap="square" rtlCol="0">
            <a:spAutoFit/>
          </a:bodyPr>
          <a:lstStyle/>
          <a:p>
            <a:pPr algn="just" rtl="1"/>
            <a:endParaRPr lang="en-US" sz="2000" b="1" dirty="0">
              <a:solidFill>
                <a:schemeClr val="accent6"/>
              </a:solidFill>
              <a:latin typeface="IRANSansWeb(FaNum)" panose="02040503050201020203" pitchFamily="18" charset="-78"/>
              <a:cs typeface="IRANSansWeb(FaNum)" panose="02040503050201020203" pitchFamily="18" charset="-78"/>
            </a:endParaRPr>
          </a:p>
          <a:p>
            <a:pPr algn="just" rtl="1"/>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روش‌های کاهش زمان پاسخگویی در استدلال و استقرار مدل‌های یادگیری ماشین</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از اهمیت زیادی برخوردار هستند، زیرا سرعت و کارآیی در کاربردهای واقعی بسیار مهم‌اند. در ادامه به چندین روش و ابزار مهم در این زمینه اشاره می‌کنیم:</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این تکنیک‌ها به کاهش حجم مدل، سرعت بالاتر پردازش و در نتیجه بهبود زمان پاسخگویی کمک می‌کنند.</a:t>
            </a:r>
            <a:endParaRPr lang="fa-IR" sz="2000" b="1" dirty="0">
              <a:solidFill>
                <a:schemeClr val="accent6"/>
              </a:solidFill>
              <a:latin typeface="IRANSansWeb(FaNum)" panose="02040503050201020203" pitchFamily="18" charset="-78"/>
              <a:cs typeface="IRANSansWeb(FaNum)" panose="02040503050201020203" pitchFamily="18" charset="-78"/>
            </a:endParaRPr>
          </a:p>
          <a:p>
            <a:pPr algn="just" rtl="1"/>
            <a:endParaRPr lang="fa-IR" sz="2000" b="1" dirty="0">
              <a:solidFill>
                <a:schemeClr val="accent6"/>
              </a:solidFill>
              <a:latin typeface="IRANSansWeb(FaNum)" panose="02040503050201020203" pitchFamily="18" charset="-78"/>
              <a:cs typeface="IRANSansWeb(FaNum)" panose="02040503050201020203" pitchFamily="18" charset="-78"/>
            </a:endParaRPr>
          </a:p>
          <a:p>
            <a:pPr algn="just" rtl="1"/>
            <a:r>
              <a:rPr lang="fa-IR" sz="2000" b="1" dirty="0">
                <a:solidFill>
                  <a:schemeClr val="accent6"/>
                </a:solidFill>
                <a:latin typeface="IRANSansWeb(FaNum)" panose="02040503050201020203" pitchFamily="18" charset="-78"/>
                <a:cs typeface="IRANSansWeb(FaNum)" panose="02040503050201020203" pitchFamily="18" charset="-78"/>
              </a:rPr>
              <a:t>تکنیک های فشرده‌سازی مدل‌ها(</a:t>
            </a:r>
            <a:r>
              <a:rPr lang="en-US" sz="2000" b="1" dirty="0">
                <a:solidFill>
                  <a:schemeClr val="accent6"/>
                </a:solidFill>
                <a:latin typeface="IRANSansWeb(FaNum)" panose="02040503050201020203" pitchFamily="18" charset="-78"/>
                <a:cs typeface="IRANSansWeb(FaNum)" panose="02040503050201020203" pitchFamily="18" charset="-78"/>
              </a:rPr>
              <a:t>Model Compression</a:t>
            </a:r>
            <a:r>
              <a:rPr lang="fa-IR" sz="2000" b="1" dirty="0">
                <a:solidFill>
                  <a:schemeClr val="accent6"/>
                </a:solidFill>
                <a:latin typeface="IRANSansWeb(FaNum)" panose="02040503050201020203" pitchFamily="18" charset="-78"/>
                <a:cs typeface="IRANSansWeb(FaNum)" panose="02040503050201020203" pitchFamily="18" charset="-78"/>
              </a:rPr>
              <a:t>)</a:t>
            </a: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فشرده‌سازی مدل با تکنیک‌هایی مانند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Pruning، Quantization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و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Knowledge Distillation</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می‌تواند حجم مدل را کاهش داده و زمان استدلال را بهبود بخشد.</a:t>
            </a: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10" name="Picture 4" descr="Compression of NLP-Domain Deep Learning Models | Central Coast Data Science">
            <a:extLst>
              <a:ext uri="{FF2B5EF4-FFF2-40B4-BE49-F238E27FC236}">
                <a16:creationId xmlns:a16="http://schemas.microsoft.com/office/drawing/2014/main" id="{4B67602C-55C9-41B7-B8D5-84058A0C2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342" y="4233469"/>
            <a:ext cx="7661741" cy="340738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0F78A1DD-74E1-45D1-8B59-6ABD579F5B14}"/>
              </a:ext>
            </a:extLst>
          </p:cNvPr>
          <p:cNvSpPr/>
          <p:nvPr/>
        </p:nvSpPr>
        <p:spPr>
          <a:xfrm>
            <a:off x="3874938" y="4114801"/>
            <a:ext cx="8030550" cy="364472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8138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681141" y="383828"/>
            <a:ext cx="12141877" cy="695960"/>
          </a:xfrm>
          <a:prstGeom prst="rect">
            <a:avLst/>
          </a:prstGeom>
          <a:noFill/>
          <a:ln/>
        </p:spPr>
        <p:txBody>
          <a:bodyPr wrap="none" rtlCol="0" anchor="t"/>
          <a:lstStyle/>
          <a:p>
            <a:pPr algn="just" rtl="1"/>
            <a:r>
              <a:rPr lang="fa-IR" sz="4000" dirty="0">
                <a:solidFill>
                  <a:srgbClr val="92D050"/>
                </a:solidFill>
                <a:latin typeface="IRANSansWeb(FaNum)" panose="02040503050201020203" pitchFamily="18" charset="-78"/>
                <a:cs typeface="IRANSansWeb(FaNum)" panose="02040503050201020203" pitchFamily="18" charset="-78"/>
              </a:rPr>
              <a:t>9. روش‌های کاهش زمان پاسخگویی</a:t>
            </a:r>
            <a:endParaRPr lang="en-US" sz="4000" b="1" dirty="0">
              <a:solidFill>
                <a:srgbClr val="92D050"/>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07381"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213132" y="1310694"/>
            <a:ext cx="12204134" cy="2862322"/>
          </a:xfrm>
          <a:prstGeom prst="rect">
            <a:avLst/>
          </a:prstGeom>
          <a:noFill/>
        </p:spPr>
        <p:txBody>
          <a:bodyPr wrap="square" rtlCol="0">
            <a:spAutoFit/>
          </a:bodyPr>
          <a:lstStyle/>
          <a:p>
            <a:pPr algn="just" rtl="1"/>
            <a:endParaRPr lang="fa-IR" sz="2000" b="1" dirty="0">
              <a:solidFill>
                <a:schemeClr val="accent6"/>
              </a:solidFill>
              <a:latin typeface="IRANSansWeb(FaNum)" panose="02040503050201020203" pitchFamily="18" charset="-78"/>
              <a:cs typeface="IRANSansWeb(FaNum)" panose="02040503050201020203" pitchFamily="18" charset="-78"/>
            </a:endParaRPr>
          </a:p>
          <a:p>
            <a:pPr algn="just" rtl="1"/>
            <a:r>
              <a:rPr lang="fa-IR" sz="2000" b="1" dirty="0">
                <a:solidFill>
                  <a:schemeClr val="accent6"/>
                </a:solidFill>
                <a:latin typeface="IRANSansWeb(FaNum)" panose="02040503050201020203" pitchFamily="18" charset="-78"/>
                <a:cs typeface="IRANSansWeb(FaNum)" panose="02040503050201020203" pitchFamily="18" charset="-78"/>
              </a:rPr>
              <a:t>استفاده از ابزارهای بهینه‌سازی (</a:t>
            </a:r>
            <a:r>
              <a:rPr lang="en-US" sz="2000" b="1" dirty="0">
                <a:solidFill>
                  <a:schemeClr val="accent6"/>
                </a:solidFill>
                <a:latin typeface="IRANSansWeb(FaNum)" panose="02040503050201020203" pitchFamily="18" charset="-78"/>
                <a:cs typeface="IRANSansWeb(FaNum)" panose="02040503050201020203" pitchFamily="18" charset="-78"/>
              </a:rPr>
              <a:t>inference</a:t>
            </a:r>
            <a:r>
              <a:rPr lang="fa-IR" sz="2000" b="1" dirty="0">
                <a:solidFill>
                  <a:schemeClr val="accent6"/>
                </a:solidFill>
                <a:latin typeface="IRANSansWeb(FaNum)" panose="02040503050201020203" pitchFamily="18" charset="-78"/>
                <a:cs typeface="IRANSansWeb(FaNum)" panose="02040503050201020203" pitchFamily="18" charset="-78"/>
              </a:rPr>
              <a:t>)</a:t>
            </a:r>
          </a:p>
          <a:p>
            <a:pPr algn="just" rtl="1"/>
            <a:endParaRPr lang="fa-IR" sz="2000" b="1" dirty="0">
              <a:solidFill>
                <a:schemeClr val="accent6"/>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ابزارهایی مانند</a:t>
            </a:r>
            <a:r>
              <a:rPr lang="en-US" sz="2000" dirty="0" err="1">
                <a:solidFill>
                  <a:schemeClr val="tx1">
                    <a:lumMod val="95000"/>
                    <a:lumOff val="5000"/>
                  </a:schemeClr>
                </a:solidFill>
                <a:latin typeface="IRANSansWeb(FaNum)" panose="02040503050201020203" pitchFamily="18" charset="-78"/>
                <a:cs typeface="IRANSansWeb(FaNum)" panose="02040503050201020203" pitchFamily="18" charset="-78"/>
              </a:rPr>
              <a:t>TensorRT</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برای مدل‌های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TensorFlow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و </a:t>
            </a:r>
            <a:r>
              <a:rPr lang="en-US" sz="2000" dirty="0" err="1">
                <a:solidFill>
                  <a:schemeClr val="tx1">
                    <a:lumMod val="95000"/>
                    <a:lumOff val="5000"/>
                  </a:schemeClr>
                </a:solidFill>
                <a:latin typeface="IRANSansWeb(FaNum)" panose="02040503050201020203" pitchFamily="18" charset="-78"/>
                <a:cs typeface="IRANSansWeb(FaNum)" panose="02040503050201020203" pitchFamily="18" charset="-78"/>
              </a:rPr>
              <a:t>PyTorch</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err="1">
                <a:solidFill>
                  <a:schemeClr val="tx1">
                    <a:lumMod val="95000"/>
                    <a:lumOff val="5000"/>
                  </a:schemeClr>
                </a:solidFill>
                <a:latin typeface="IRANSansWeb(FaNum)" panose="02040503050201020203" pitchFamily="18" charset="-78"/>
                <a:cs typeface="IRANSansWeb(FaNum)" panose="02040503050201020203" pitchFamily="18" charset="-78"/>
              </a:rPr>
              <a:t>OpenVINO</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برای مدل‌های </a:t>
            </a:r>
            <a:r>
              <a:rPr lang="en-US" sz="2000" dirty="0" err="1">
                <a:solidFill>
                  <a:schemeClr val="tx1">
                    <a:lumMod val="95000"/>
                    <a:lumOff val="5000"/>
                  </a:schemeClr>
                </a:solidFill>
                <a:latin typeface="IRANSansWeb(FaNum)" panose="02040503050201020203" pitchFamily="18" charset="-78"/>
                <a:cs typeface="IRANSansWeb(FaNum)" panose="02040503050201020203" pitchFamily="18" charset="-78"/>
              </a:rPr>
              <a:t>OpenVINO</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و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ONNX Runtime</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برای مدل‌های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ONNX</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en-US" sz="2000" dirty="0">
                <a:solidFill>
                  <a:schemeClr val="tx1">
                    <a:lumMod val="95000"/>
                    <a:lumOff val="5000"/>
                  </a:schemeClr>
                </a:solidFill>
                <a:latin typeface="IRANSansWeb(FaNum)" panose="02040503050201020203" pitchFamily="18" charset="-78"/>
                <a:cs typeface="IRANSansWeb(FaNum)" panose="02040503050201020203" pitchFamily="18" charset="-78"/>
              </a:rPr>
              <a:t> </a:t>
            </a:r>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می‌توانند بهینه‌سازی‌های قابل توجهی در زمان پاسخگویی ایجاد کنند.</a:t>
            </a: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sp>
        <p:nvSpPr>
          <p:cNvPr id="11" name="Rectangle 10">
            <a:extLst>
              <a:ext uri="{FF2B5EF4-FFF2-40B4-BE49-F238E27FC236}">
                <a16:creationId xmlns:a16="http://schemas.microsoft.com/office/drawing/2014/main" id="{0F78A1DD-74E1-45D1-8B59-6ABD579F5B14}"/>
              </a:ext>
            </a:extLst>
          </p:cNvPr>
          <p:cNvSpPr/>
          <p:nvPr/>
        </p:nvSpPr>
        <p:spPr>
          <a:xfrm>
            <a:off x="2970783" y="3090672"/>
            <a:ext cx="9015984" cy="466885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Getting Started with NVIDIA Torch-TensorRT">
            <a:extLst>
              <a:ext uri="{FF2B5EF4-FFF2-40B4-BE49-F238E27FC236}">
                <a16:creationId xmlns:a16="http://schemas.microsoft.com/office/drawing/2014/main" id="{7E38B15E-78E6-4C93-8F0E-CA9713049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4837" y="3310128"/>
            <a:ext cx="8667875" cy="424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887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681141" y="383828"/>
            <a:ext cx="12141877" cy="695960"/>
          </a:xfrm>
          <a:prstGeom prst="rect">
            <a:avLst/>
          </a:prstGeom>
          <a:noFill/>
          <a:ln/>
        </p:spPr>
        <p:txBody>
          <a:bodyPr wrap="none" rtlCol="0" anchor="t"/>
          <a:lstStyle/>
          <a:p>
            <a:pPr algn="just" rtl="1"/>
            <a:r>
              <a:rPr lang="fa-IR" sz="4000" dirty="0">
                <a:solidFill>
                  <a:srgbClr val="92D050"/>
                </a:solidFill>
                <a:latin typeface="IRANSansWeb(FaNum)" panose="02040503050201020203" pitchFamily="18" charset="-78"/>
                <a:cs typeface="IRANSansWeb(FaNum)" panose="02040503050201020203" pitchFamily="18" charset="-78"/>
              </a:rPr>
              <a:t>9. روش‌های کاهش زمان پاسخگویی</a:t>
            </a:r>
            <a:endParaRPr lang="en-US" sz="4000" b="1" dirty="0">
              <a:solidFill>
                <a:srgbClr val="92D050"/>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07381"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213132" y="1310694"/>
            <a:ext cx="12204134" cy="2554545"/>
          </a:xfrm>
          <a:prstGeom prst="rect">
            <a:avLst/>
          </a:prstGeom>
          <a:noFill/>
        </p:spPr>
        <p:txBody>
          <a:bodyPr wrap="square" rtlCol="0">
            <a:spAutoFit/>
          </a:bodyPr>
          <a:lstStyle/>
          <a:p>
            <a:pPr algn="just" rtl="1"/>
            <a:endParaRPr lang="fa-IR" sz="2000" b="1" dirty="0">
              <a:solidFill>
                <a:schemeClr val="accent6"/>
              </a:solidFill>
              <a:latin typeface="IRANSansWeb(FaNum)" panose="02040503050201020203" pitchFamily="18" charset="-78"/>
              <a:cs typeface="IRANSansWeb(FaNum)" panose="02040503050201020203" pitchFamily="18" charset="-78"/>
            </a:endParaRPr>
          </a:p>
          <a:p>
            <a:pPr algn="just" rtl="1"/>
            <a:r>
              <a:rPr lang="fa-IR" sz="2000" b="1" dirty="0">
                <a:solidFill>
                  <a:schemeClr val="accent6"/>
                </a:solidFill>
                <a:latin typeface="IRANSansWeb(FaNum)" panose="02040503050201020203" pitchFamily="18" charset="-78"/>
                <a:cs typeface="IRANSansWeb(FaNum)" panose="02040503050201020203" pitchFamily="18" charset="-78"/>
              </a:rPr>
              <a:t>استفاده از سرویس‌های ابری و سرورهای لبه (</a:t>
            </a:r>
            <a:r>
              <a:rPr lang="en-US" sz="2000" b="1" dirty="0">
                <a:solidFill>
                  <a:schemeClr val="accent6"/>
                </a:solidFill>
                <a:latin typeface="IRANSansWeb(FaNum)" panose="02040503050201020203" pitchFamily="18" charset="-78"/>
                <a:cs typeface="IRANSansWeb(FaNum)" panose="02040503050201020203" pitchFamily="18" charset="-78"/>
              </a:rPr>
              <a:t>Edge Computing</a:t>
            </a:r>
            <a:r>
              <a:rPr lang="fa-IR" sz="2000" b="1" dirty="0">
                <a:solidFill>
                  <a:schemeClr val="accent6"/>
                </a:solidFill>
                <a:latin typeface="IRANSansWeb(FaNum)" panose="02040503050201020203" pitchFamily="18" charset="-78"/>
                <a:cs typeface="IRANSansWeb(FaNum)" panose="02040503050201020203" pitchFamily="18" charset="-78"/>
              </a:rPr>
              <a:t>)</a:t>
            </a:r>
          </a:p>
          <a:p>
            <a:pPr algn="just" rtl="1"/>
            <a:endParaRPr lang="fa-IR" sz="2000" b="1" dirty="0">
              <a:solidFill>
                <a:schemeClr val="accent6"/>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استقرار مدل‌ها در نزدیک‌ترین نقطه به کاربر یا بر روی سرورهای لبه می‌تواند تاخیر شبکه را کاهش داده و زمان پاسخگویی را بهبود بخشد.</a:t>
            </a: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sp>
        <p:nvSpPr>
          <p:cNvPr id="11" name="Rectangle 10">
            <a:extLst>
              <a:ext uri="{FF2B5EF4-FFF2-40B4-BE49-F238E27FC236}">
                <a16:creationId xmlns:a16="http://schemas.microsoft.com/office/drawing/2014/main" id="{0F78A1DD-74E1-45D1-8B59-6ABD579F5B14}"/>
              </a:ext>
            </a:extLst>
          </p:cNvPr>
          <p:cNvSpPr/>
          <p:nvPr/>
        </p:nvSpPr>
        <p:spPr>
          <a:xfrm>
            <a:off x="4315968" y="2834640"/>
            <a:ext cx="5705856" cy="492488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2085ED52-A62E-4E49-B474-99D94612EB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522" y="2951019"/>
            <a:ext cx="5478748" cy="475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589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681141" y="383828"/>
            <a:ext cx="12141877" cy="695960"/>
          </a:xfrm>
          <a:prstGeom prst="rect">
            <a:avLst/>
          </a:prstGeom>
          <a:noFill/>
          <a:ln/>
        </p:spPr>
        <p:txBody>
          <a:bodyPr wrap="none" rtlCol="0" anchor="t"/>
          <a:lstStyle/>
          <a:p>
            <a:pPr algn="just" rtl="1"/>
            <a:r>
              <a:rPr lang="fa-IR" sz="4000" dirty="0">
                <a:solidFill>
                  <a:schemeClr val="accent6"/>
                </a:solidFill>
                <a:latin typeface="IRANSansWeb(FaNum)" panose="02040503050201020203" pitchFamily="18" charset="-78"/>
                <a:cs typeface="IRANSansWeb(FaNum)" panose="02040503050201020203" pitchFamily="18" charset="-78"/>
              </a:rPr>
              <a:t>9. روش‌های کاهش زمان پاسخگویی</a:t>
            </a:r>
            <a:endParaRPr lang="en-US" sz="4000" b="1" dirty="0">
              <a:solidFill>
                <a:schemeClr val="accent6"/>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07381"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1474950" y="1463616"/>
            <a:ext cx="11680497" cy="1938992"/>
          </a:xfrm>
          <a:prstGeom prst="rect">
            <a:avLst/>
          </a:prstGeom>
          <a:noFill/>
        </p:spPr>
        <p:txBody>
          <a:bodyPr wrap="square" rtlCol="0">
            <a:spAutoFit/>
          </a:bodyPr>
          <a:lstStyle/>
          <a:p>
            <a:pPr algn="just" rtl="1"/>
            <a:endParaRPr lang="fa-IR" sz="2000" b="1" dirty="0">
              <a:solidFill>
                <a:schemeClr val="accent6"/>
              </a:solidFill>
              <a:latin typeface="IRANSansWeb(FaNum)" panose="02040503050201020203" pitchFamily="18" charset="-78"/>
              <a:cs typeface="IRANSansWeb(FaNum)" panose="02040503050201020203" pitchFamily="18" charset="-78"/>
            </a:endParaRPr>
          </a:p>
          <a:p>
            <a:pPr algn="just" rtl="1"/>
            <a:r>
              <a:rPr lang="fa-IR" sz="2000" b="1" dirty="0">
                <a:solidFill>
                  <a:schemeClr val="accent6"/>
                </a:solidFill>
                <a:latin typeface="IRANSansWeb(FaNum)" panose="02040503050201020203" pitchFamily="18" charset="-78"/>
                <a:cs typeface="IRANSansWeb(FaNum)" panose="02040503050201020203" pitchFamily="18" charset="-78"/>
              </a:rPr>
              <a:t>استفاده از شتاب‌دهنده‌های سخت‌افزاری</a:t>
            </a:r>
          </a:p>
          <a:p>
            <a:pPr algn="just" rtl="1"/>
            <a:endParaRPr lang="fa-IR" sz="2000" b="1" dirty="0">
              <a:solidFill>
                <a:schemeClr val="accent6"/>
              </a:solidFill>
              <a:latin typeface="IRANSansWeb(FaNum)" panose="02040503050201020203" pitchFamily="18" charset="-78"/>
              <a:cs typeface="IRANSansWeb(FaNum)" panose="02040503050201020203" pitchFamily="18" charset="-78"/>
            </a:endParaRPr>
          </a:p>
          <a:p>
            <a:pPr algn="just" rtl="1"/>
            <a:r>
              <a:rPr lang="fa-IR" sz="2000" dirty="0">
                <a:latin typeface="IRANSansWeb(FaNum)" panose="02040503050201020203" pitchFamily="18" charset="-78"/>
                <a:cs typeface="IRANSansWeb(FaNum)" panose="02040503050201020203" pitchFamily="18" charset="-78"/>
              </a:rPr>
              <a:t>شتاب‌دهنده‌هایی مانند </a:t>
            </a:r>
            <a:r>
              <a:rPr lang="en-US" sz="2000" dirty="0">
                <a:latin typeface="IRANSansWeb(FaNum)" panose="02040503050201020203" pitchFamily="18" charset="-78"/>
                <a:cs typeface="IRANSansWeb(FaNum)" panose="02040503050201020203" pitchFamily="18" charset="-78"/>
              </a:rPr>
              <a:t>GPU، TPU </a:t>
            </a:r>
            <a:r>
              <a:rPr lang="fa-IR" sz="2000" dirty="0">
                <a:latin typeface="IRANSansWeb(FaNum)" panose="02040503050201020203" pitchFamily="18" charset="-78"/>
                <a:cs typeface="IRANSansWeb(FaNum)" panose="02040503050201020203" pitchFamily="18" charset="-78"/>
              </a:rPr>
              <a:t>و </a:t>
            </a:r>
            <a:r>
              <a:rPr lang="en-US" sz="2000" dirty="0">
                <a:latin typeface="IRANSansWeb(FaNum)" panose="02040503050201020203" pitchFamily="18" charset="-78"/>
                <a:cs typeface="IRANSansWeb(FaNum)" panose="02040503050201020203" pitchFamily="18" charset="-78"/>
              </a:rPr>
              <a:t>FPGA</a:t>
            </a:r>
            <a:r>
              <a:rPr lang="fa-IR" sz="2000" dirty="0">
                <a:latin typeface="IRANSansWeb(FaNum)" panose="02040503050201020203" pitchFamily="18" charset="-78"/>
                <a:cs typeface="IRANSansWeb(FaNum)" panose="02040503050201020203" pitchFamily="18" charset="-78"/>
              </a:rPr>
              <a:t> می‌توانند زمان استدلال را به دلیل توان پردازشی بالاتر نسبت به </a:t>
            </a:r>
            <a:r>
              <a:rPr lang="en-US" sz="2000" dirty="0">
                <a:latin typeface="IRANSansWeb(FaNum)" panose="02040503050201020203" pitchFamily="18" charset="-78"/>
                <a:cs typeface="IRANSansWeb(FaNum)" panose="02040503050201020203" pitchFamily="18" charset="-78"/>
              </a:rPr>
              <a:t>CPU</a:t>
            </a:r>
            <a:r>
              <a:rPr lang="fa-IR" sz="2000" dirty="0">
                <a:latin typeface="IRANSansWeb(FaNum)" panose="02040503050201020203" pitchFamily="18" charset="-78"/>
                <a:cs typeface="IRANSansWeb(FaNum)" panose="02040503050201020203" pitchFamily="18" charset="-78"/>
              </a:rPr>
              <a:t>ها کاهش دهند.</a:t>
            </a:r>
          </a:p>
          <a:p>
            <a:pPr algn="just" rtl="1"/>
            <a:endParaRPr lang="fa-IR" sz="2000" b="1" dirty="0">
              <a:solidFill>
                <a:schemeClr val="accent6"/>
              </a:solidFill>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sp>
        <p:nvSpPr>
          <p:cNvPr id="11" name="Rectangle 10">
            <a:extLst>
              <a:ext uri="{FF2B5EF4-FFF2-40B4-BE49-F238E27FC236}">
                <a16:creationId xmlns:a16="http://schemas.microsoft.com/office/drawing/2014/main" id="{5B46FAC7-18D3-42BA-A090-DC56A557F209}"/>
              </a:ext>
            </a:extLst>
          </p:cNvPr>
          <p:cNvSpPr/>
          <p:nvPr/>
        </p:nvSpPr>
        <p:spPr>
          <a:xfrm>
            <a:off x="3948175" y="3402607"/>
            <a:ext cx="7607808" cy="435691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D42399DE-A244-4323-BBDC-79F6F218C4D9}"/>
              </a:ext>
            </a:extLst>
          </p:cNvPr>
          <p:cNvPicPr>
            <a:picLocks noChangeAspect="1"/>
          </p:cNvPicPr>
          <p:nvPr/>
        </p:nvPicPr>
        <p:blipFill>
          <a:blip r:embed="rId4"/>
          <a:stretch>
            <a:fillRect/>
          </a:stretch>
        </p:blipFill>
        <p:spPr>
          <a:xfrm>
            <a:off x="4051151" y="3519334"/>
            <a:ext cx="7401856" cy="4038600"/>
          </a:xfrm>
          <a:prstGeom prst="rect">
            <a:avLst/>
          </a:prstGeom>
        </p:spPr>
      </p:pic>
    </p:spTree>
    <p:extLst>
      <p:ext uri="{BB962C8B-B14F-4D97-AF65-F5344CB8AC3E}">
        <p14:creationId xmlns:p14="http://schemas.microsoft.com/office/powerpoint/2010/main" val="4164212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19CF29-5E72-48E9-99AB-FD99B078B798}"/>
              </a:ext>
            </a:extLst>
          </p:cNvPr>
          <p:cNvPicPr>
            <a:picLocks noChangeAspect="1"/>
          </p:cNvPicPr>
          <p:nvPr/>
        </p:nvPicPr>
        <p:blipFill>
          <a:blip r:embed="rId2"/>
          <a:stretch>
            <a:fillRect/>
          </a:stretch>
        </p:blipFill>
        <p:spPr>
          <a:xfrm>
            <a:off x="0" y="0"/>
            <a:ext cx="14630400" cy="8229600"/>
          </a:xfrm>
          <a:prstGeom prst="rect">
            <a:avLst/>
          </a:prstGeom>
        </p:spPr>
      </p:pic>
    </p:spTree>
    <p:extLst>
      <p:ext uri="{BB962C8B-B14F-4D97-AF65-F5344CB8AC3E}">
        <p14:creationId xmlns:p14="http://schemas.microsoft.com/office/powerpoint/2010/main" val="151377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18288"/>
            <a:ext cx="14630400" cy="8229600"/>
          </a:xfrm>
          <a:prstGeom prst="rect">
            <a:avLst/>
          </a:prstGeom>
          <a:solidFill>
            <a:srgbClr val="FFFFFF"/>
          </a:solidFill>
          <a:ln/>
        </p:spPr>
        <p:txBody>
          <a:bodyPr/>
          <a:lstStyle/>
          <a:p>
            <a:endParaRPr lang="en-US" dirty="0"/>
          </a:p>
        </p:txBody>
      </p:sp>
      <p:sp>
        <p:nvSpPr>
          <p:cNvPr id="5" name="Text 2"/>
          <p:cNvSpPr/>
          <p:nvPr/>
        </p:nvSpPr>
        <p:spPr>
          <a:xfrm>
            <a:off x="6122203" y="402373"/>
            <a:ext cx="7941734" cy="958215"/>
          </a:xfrm>
          <a:prstGeom prst="rect">
            <a:avLst/>
          </a:prstGeom>
          <a:noFill/>
          <a:ln/>
        </p:spPr>
        <p:txBody>
          <a:bodyPr wrap="none" rtlCol="0" anchor="t"/>
          <a:lstStyle/>
          <a:p>
            <a:pPr marL="0" indent="0" algn="r" rtl="1">
              <a:lnSpc>
                <a:spcPts val="7545"/>
              </a:lnSpc>
              <a:buNone/>
            </a:pPr>
            <a:r>
              <a:rPr lang="fa-IR" sz="8000" b="1" dirty="0">
                <a:latin typeface="IRANSansWeb(FaNum)" panose="02040503050201020203" pitchFamily="18" charset="-78"/>
                <a:ea typeface="Unbounded" pitchFamily="34" charset="-122"/>
                <a:cs typeface="IRANSansWeb(FaNum)" panose="02040503050201020203" pitchFamily="18" charset="-78"/>
              </a:rPr>
              <a:t>ایجاد </a:t>
            </a:r>
            <a:r>
              <a:rPr lang="en-US" sz="8000" b="1" dirty="0" err="1">
                <a:latin typeface="IRANSansWeb(FaNum)" panose="02040503050201020203" pitchFamily="18" charset="-78"/>
                <a:ea typeface="Unbounded" pitchFamily="34" charset="-122"/>
                <a:cs typeface="IRANSansWeb(FaNum)" panose="02040503050201020203" pitchFamily="18" charset="-78"/>
              </a:rPr>
              <a:t>مغز</a:t>
            </a:r>
            <a:r>
              <a:rPr lang="en-US" sz="8000" b="1" dirty="0">
                <a:latin typeface="IRANSansWeb(FaNum)" panose="02040503050201020203" pitchFamily="18" charset="-78"/>
                <a:ea typeface="Unbounded" pitchFamily="34" charset="-122"/>
                <a:cs typeface="IRANSansWeb(FaNum)" panose="02040503050201020203" pitchFamily="18" charset="-78"/>
              </a:rPr>
              <a:t> هوشمند</a:t>
            </a:r>
            <a:endParaRPr lang="en-US" sz="8000" dirty="0">
              <a:latin typeface="IRANSansWeb(FaNum)" panose="02040503050201020203" pitchFamily="18" charset="-78"/>
              <a:cs typeface="IRANSansWeb(FaNum)" panose="02040503050201020203" pitchFamily="18" charset="-78"/>
            </a:endParaRPr>
          </a:p>
        </p:txBody>
      </p:sp>
      <p:sp>
        <p:nvSpPr>
          <p:cNvPr id="6" name="Text 3"/>
          <p:cNvSpPr/>
          <p:nvPr/>
        </p:nvSpPr>
        <p:spPr>
          <a:xfrm>
            <a:off x="3138689" y="1414493"/>
            <a:ext cx="11779827" cy="1510912"/>
          </a:xfrm>
          <a:prstGeom prst="rect">
            <a:avLst/>
          </a:prstGeom>
          <a:noFill/>
          <a:ln/>
        </p:spPr>
        <p:txBody>
          <a:bodyPr wrap="square" rtlCol="0" anchor="t"/>
          <a:lstStyle/>
          <a:p>
            <a:pPr algn="ctr" rtl="1">
              <a:lnSpc>
                <a:spcPct val="200000"/>
              </a:lnSpc>
            </a:pPr>
            <a:r>
              <a:rPr lang="fa-IR" sz="4000" b="1" dirty="0">
                <a:solidFill>
                  <a:srgbClr val="BE4A87"/>
                </a:solidFill>
                <a:latin typeface="IRANSansWeb(FaNum)" panose="02040503050201020203" pitchFamily="18" charset="-78"/>
                <a:ea typeface="Open Sans" pitchFamily="34" charset="-122"/>
                <a:cs typeface="IRANSansWeb(FaNum)" panose="02040503050201020203" pitchFamily="18" charset="-78"/>
              </a:rPr>
              <a:t>استقرار و استدلال</a:t>
            </a:r>
            <a:r>
              <a:rPr lang="en-US" sz="4000" b="1" dirty="0">
                <a:solidFill>
                  <a:srgbClr val="BE4A87"/>
                </a:solidFill>
                <a:latin typeface="IRANSansWeb(FaNum)" panose="02040503050201020203" pitchFamily="18" charset="-78"/>
                <a:ea typeface="Open Sans" pitchFamily="34" charset="-122"/>
                <a:cs typeface="IRANSansWeb(FaNum)" panose="02040503050201020203" pitchFamily="18" charset="-78"/>
              </a:rPr>
              <a:t> </a:t>
            </a:r>
            <a:r>
              <a:rPr lang="fa-IR" sz="4000" b="1" dirty="0">
                <a:solidFill>
                  <a:srgbClr val="BE4A87"/>
                </a:solidFill>
                <a:latin typeface="IRANSansWeb(FaNum)" panose="02040503050201020203" pitchFamily="18" charset="-78"/>
                <a:ea typeface="Open Sans" pitchFamily="34" charset="-122"/>
                <a:cs typeface="IRANSansWeb(FaNum)" panose="02040503050201020203" pitchFamily="18" charset="-78"/>
              </a:rPr>
              <a:t>مدل های یادگیری عمیق- بخش دوم</a:t>
            </a:r>
          </a:p>
        </p:txBody>
      </p:sp>
      <p:sp>
        <p:nvSpPr>
          <p:cNvPr id="8" name="Text 5"/>
          <p:cNvSpPr/>
          <p:nvPr/>
        </p:nvSpPr>
        <p:spPr>
          <a:xfrm>
            <a:off x="6461998" y="5336500"/>
            <a:ext cx="70485" cy="97512"/>
          </a:xfrm>
          <a:prstGeom prst="rect">
            <a:avLst/>
          </a:prstGeom>
          <a:noFill/>
          <a:ln/>
        </p:spPr>
        <p:txBody>
          <a:bodyPr wrap="none" rtlCol="0" anchor="t"/>
          <a:lstStyle/>
          <a:p>
            <a:pPr marL="0" indent="0" algn="ctr">
              <a:lnSpc>
                <a:spcPts val="768"/>
              </a:lnSpc>
              <a:buNone/>
            </a:pPr>
            <a:r>
              <a:rPr lang="en-US" sz="768" dirty="0">
                <a:solidFill>
                  <a:srgbClr val="FFFFFF"/>
                </a:solidFill>
                <a:latin typeface="Open Sans" pitchFamily="34" charset="0"/>
                <a:ea typeface="Open Sans" pitchFamily="34" charset="-122"/>
                <a:cs typeface="Open Sans" pitchFamily="34" charset="-120"/>
              </a:rPr>
              <a:t>ام</a:t>
            </a:r>
            <a:endParaRPr lang="en-US" sz="768" dirty="0"/>
          </a:p>
        </p:txBody>
      </p:sp>
      <p:pic>
        <p:nvPicPr>
          <p:cNvPr id="11" name="Picture 10">
            <a:extLst>
              <a:ext uri="{FF2B5EF4-FFF2-40B4-BE49-F238E27FC236}">
                <a16:creationId xmlns:a16="http://schemas.microsoft.com/office/drawing/2014/main" id="{4C193B9E-1DF5-47B8-B055-08623B8D1305}"/>
              </a:ext>
            </a:extLst>
          </p:cNvPr>
          <p:cNvPicPr>
            <a:picLocks noChangeAspect="1"/>
          </p:cNvPicPr>
          <p:nvPr/>
        </p:nvPicPr>
        <p:blipFill>
          <a:blip r:embed="rId3"/>
          <a:stretch>
            <a:fillRect/>
          </a:stretch>
        </p:blipFill>
        <p:spPr>
          <a:xfrm>
            <a:off x="1042416" y="1547772"/>
            <a:ext cx="2096273" cy="1191061"/>
          </a:xfrm>
          <a:prstGeom prst="rect">
            <a:avLst/>
          </a:prstGeom>
        </p:spPr>
      </p:pic>
      <p:pic>
        <p:nvPicPr>
          <p:cNvPr id="1028" name="Picture 4" descr="Model deployment">
            <a:extLst>
              <a:ext uri="{FF2B5EF4-FFF2-40B4-BE49-F238E27FC236}">
                <a16:creationId xmlns:a16="http://schemas.microsoft.com/office/drawing/2014/main" id="{3C1ADC6A-F522-4805-907F-2E1388DE5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416" y="3534609"/>
            <a:ext cx="12622568" cy="46082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137EE8F-6FF4-4274-9838-98ED20BC3782}"/>
              </a:ext>
            </a:extLst>
          </p:cNvPr>
          <p:cNvSpPr/>
          <p:nvPr/>
        </p:nvSpPr>
        <p:spPr>
          <a:xfrm>
            <a:off x="8709659" y="4462272"/>
            <a:ext cx="2766822" cy="359382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13102CAE-C49A-4315-BB71-4264251AF628}"/>
              </a:ext>
            </a:extLst>
          </p:cNvPr>
          <p:cNvSpPr/>
          <p:nvPr/>
        </p:nvSpPr>
        <p:spPr>
          <a:xfrm>
            <a:off x="9516998" y="3012156"/>
            <a:ext cx="1152144" cy="127638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815370" y="54545"/>
            <a:ext cx="12141877" cy="695960"/>
          </a:xfrm>
          <a:prstGeom prst="rect">
            <a:avLst/>
          </a:prstGeom>
          <a:noFill/>
          <a:ln/>
        </p:spPr>
        <p:txBody>
          <a:bodyPr wrap="none" rtlCol="0" anchor="t"/>
          <a:lstStyle/>
          <a:p>
            <a:pPr algn="r" rtl="1">
              <a:lnSpc>
                <a:spcPts val="5468"/>
              </a:lnSpc>
            </a:pPr>
            <a:r>
              <a:rPr lang="fa-IR" sz="4000" b="1" dirty="0">
                <a:latin typeface="IRANSansWeb(FaNum)" panose="02040503050201020203" pitchFamily="18" charset="-78"/>
                <a:cs typeface="IRANSansWeb(FaNum)" panose="02040503050201020203" pitchFamily="18" charset="-78"/>
              </a:rPr>
              <a:t>استقرار و استدلال مدل‌های یادگیری عمیق</a:t>
            </a:r>
            <a:r>
              <a:rPr lang="en-US" sz="4000" dirty="0">
                <a:latin typeface="IRANSansWeb(FaNum)" panose="02040503050201020203" pitchFamily="18" charset="-78"/>
                <a:cs typeface="IRANSansWeb(FaNum)" panose="02040503050201020203" pitchFamily="18" charset="-78"/>
              </a:rPr>
              <a:t> </a:t>
            </a: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843521"/>
            <a:ext cx="13015637" cy="7092589"/>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CE041C7D-09FC-46D6-945B-3076D5A696C7}"/>
              </a:ext>
            </a:extLst>
          </p:cNvPr>
          <p:cNvSpPr txBox="1"/>
          <p:nvPr/>
        </p:nvSpPr>
        <p:spPr>
          <a:xfrm>
            <a:off x="914516" y="1211651"/>
            <a:ext cx="11680497" cy="6986528"/>
          </a:xfrm>
          <a:prstGeom prst="rect">
            <a:avLst/>
          </a:prstGeom>
          <a:noFill/>
        </p:spPr>
        <p:txBody>
          <a:bodyPr wrap="square" rtlCol="0">
            <a:spAutoFit/>
          </a:bodyPr>
          <a:lstStyle/>
          <a:p>
            <a:pPr marL="457200" indent="-457200" algn="just" rtl="1">
              <a:buFont typeface="+mj-lt"/>
              <a:buAutoNum type="arabicPeriod"/>
            </a:pPr>
            <a:r>
              <a:rPr lang="en-US" sz="2400" b="1" dirty="0">
                <a:solidFill>
                  <a:schemeClr val="accent1">
                    <a:lumMod val="75000"/>
                  </a:schemeClr>
                </a:solidFill>
                <a:latin typeface="IRANSansWeb(FaNum)" panose="02040503050201020203" pitchFamily="18" charset="-78"/>
                <a:cs typeface="IRANSansWeb(FaNum)" panose="02040503050201020203" pitchFamily="18" charset="-78"/>
              </a:rPr>
              <a:t>Inference</a:t>
            </a:r>
            <a:r>
              <a:rPr lang="fa-IR" sz="2400" b="1" dirty="0">
                <a:solidFill>
                  <a:schemeClr val="accent1">
                    <a:lumMod val="75000"/>
                  </a:schemeClr>
                </a:solidFill>
                <a:latin typeface="IRANSansWeb(FaNum)" panose="02040503050201020203" pitchFamily="18" charset="-78"/>
                <a:cs typeface="IRANSansWeb(FaNum)" panose="02040503050201020203" pitchFamily="18" charset="-78"/>
              </a:rPr>
              <a:t>( استنتاج)</a:t>
            </a:r>
          </a:p>
          <a:p>
            <a:pPr algn="just" rtl="1"/>
            <a:endParaRPr lang="fa-IR" sz="2400" b="1" dirty="0">
              <a:solidFill>
                <a:schemeClr val="accent1">
                  <a:lumMod val="75000"/>
                </a:schemeClr>
              </a:solidFill>
              <a:latin typeface="IRANSansWeb(FaNum)" panose="02040503050201020203" pitchFamily="18" charset="-78"/>
              <a:cs typeface="IRANSansWeb(FaNum)" panose="02040503050201020203" pitchFamily="18" charset="-78"/>
            </a:endParaRPr>
          </a:p>
          <a:p>
            <a:pPr marL="457200" indent="-457200" algn="just" rtl="1">
              <a:buFont typeface="+mj-lt"/>
              <a:buAutoNum type="arabicPeriod"/>
            </a:pPr>
            <a:r>
              <a:rPr lang="fa-IR" sz="2400" b="1" dirty="0">
                <a:solidFill>
                  <a:srgbClr val="00B0F0"/>
                </a:solidFill>
                <a:latin typeface="IRANSansWeb(FaNum)" panose="02040503050201020203" pitchFamily="18" charset="-78"/>
                <a:cs typeface="IRANSansWeb(FaNum)" panose="02040503050201020203" pitchFamily="18" charset="-78"/>
              </a:rPr>
              <a:t>ایجاد </a:t>
            </a:r>
            <a:r>
              <a:rPr lang="en-US" sz="2400" b="1" dirty="0">
                <a:solidFill>
                  <a:srgbClr val="00B0F0"/>
                </a:solidFill>
                <a:latin typeface="IRANSansWeb(FaNum)" panose="02040503050201020203" pitchFamily="18" charset="-78"/>
                <a:cs typeface="IRANSansWeb(FaNum)" panose="02040503050201020203" pitchFamily="18" charset="-78"/>
              </a:rPr>
              <a:t>API</a:t>
            </a:r>
            <a:r>
              <a:rPr lang="fa-IR" sz="2400" b="1" dirty="0">
                <a:solidFill>
                  <a:srgbClr val="00B0F0"/>
                </a:solidFill>
                <a:latin typeface="IRANSansWeb(FaNum)" panose="02040503050201020203" pitchFamily="18" charset="-78"/>
                <a:cs typeface="IRANSansWeb(FaNum)" panose="02040503050201020203" pitchFamily="18" charset="-78"/>
              </a:rPr>
              <a:t> </a:t>
            </a:r>
          </a:p>
          <a:p>
            <a:pPr algn="just" rtl="1"/>
            <a:endParaRPr lang="en-US" sz="2400" b="1" dirty="0">
              <a:solidFill>
                <a:schemeClr val="accent1">
                  <a:lumMod val="75000"/>
                </a:schemeClr>
              </a:solidFill>
              <a:latin typeface="IRANSansWeb(FaNum)" panose="02040503050201020203" pitchFamily="18" charset="-78"/>
              <a:cs typeface="IRANSansWeb(FaNum)" panose="02040503050201020203" pitchFamily="18" charset="-78"/>
            </a:endParaRPr>
          </a:p>
          <a:p>
            <a:pPr algn="just" rtl="1"/>
            <a:r>
              <a:rPr lang="fa-IR" sz="2400" b="1" dirty="0">
                <a:solidFill>
                  <a:srgbClr val="00B050"/>
                </a:solidFill>
                <a:latin typeface="IRANSansWeb(FaNum)" panose="02040503050201020203" pitchFamily="18" charset="-78"/>
                <a:cs typeface="IRANSansWeb(FaNum)" panose="02040503050201020203" pitchFamily="18" charset="-78"/>
              </a:rPr>
              <a:t>3. </a:t>
            </a:r>
            <a:r>
              <a:rPr lang="en-US" sz="2400" b="1" dirty="0">
                <a:solidFill>
                  <a:srgbClr val="00B050"/>
                </a:solidFill>
                <a:latin typeface="IRANSansWeb(FaNum)" panose="02040503050201020203" pitchFamily="18" charset="-78"/>
                <a:cs typeface="IRANSansWeb(FaNum)" panose="02040503050201020203" pitchFamily="18" charset="-78"/>
              </a:rPr>
              <a:t>Scalability</a:t>
            </a:r>
            <a:r>
              <a:rPr lang="fa-IR" sz="2400" b="1" dirty="0">
                <a:solidFill>
                  <a:srgbClr val="00B050"/>
                </a:solidFill>
                <a:latin typeface="IRANSansWeb(FaNum)" panose="02040503050201020203" pitchFamily="18" charset="-78"/>
                <a:cs typeface="IRANSansWeb(FaNum)" panose="02040503050201020203" pitchFamily="18" charset="-78"/>
              </a:rPr>
              <a:t> (مقیاس‌پذیری) </a:t>
            </a:r>
          </a:p>
          <a:p>
            <a:pPr algn="just" rtl="1"/>
            <a:endParaRPr lang="en-US" sz="2400" b="1" dirty="0">
              <a:solidFill>
                <a:schemeClr val="accent1">
                  <a:lumMod val="75000"/>
                </a:schemeClr>
              </a:solidFill>
              <a:latin typeface="IRANSansWeb(FaNum)" panose="02040503050201020203" pitchFamily="18" charset="-78"/>
              <a:cs typeface="IRANSansWeb(FaNum)" panose="02040503050201020203" pitchFamily="18" charset="-78"/>
            </a:endParaRPr>
          </a:p>
          <a:p>
            <a:pPr algn="just" rtl="1"/>
            <a:r>
              <a:rPr lang="fa-IR" sz="2400" b="1" dirty="0">
                <a:solidFill>
                  <a:srgbClr val="FFC000"/>
                </a:solidFill>
                <a:latin typeface="IRANSansWeb(FaNum)" panose="02040503050201020203" pitchFamily="18" charset="-78"/>
                <a:cs typeface="IRANSansWeb(FaNum)" panose="02040503050201020203" pitchFamily="18" charset="-78"/>
              </a:rPr>
              <a:t>4. </a:t>
            </a:r>
            <a:r>
              <a:rPr lang="en-US" sz="2400" b="1" dirty="0">
                <a:solidFill>
                  <a:srgbClr val="FFC000"/>
                </a:solidFill>
                <a:latin typeface="IRANSansWeb(FaNum)" panose="02040503050201020203" pitchFamily="18" charset="-78"/>
                <a:cs typeface="IRANSansWeb(FaNum)" panose="02040503050201020203" pitchFamily="18" charset="-78"/>
              </a:rPr>
              <a:t>Latency</a:t>
            </a:r>
            <a:r>
              <a:rPr lang="fa-IR" sz="2400" b="1" dirty="0">
                <a:solidFill>
                  <a:srgbClr val="FFC000"/>
                </a:solidFill>
                <a:latin typeface="IRANSansWeb(FaNum)" panose="02040503050201020203" pitchFamily="18" charset="-78"/>
                <a:cs typeface="IRANSansWeb(FaNum)" panose="02040503050201020203" pitchFamily="18" charset="-78"/>
              </a:rPr>
              <a:t> (زمان پاسخگویی)</a:t>
            </a:r>
          </a:p>
          <a:p>
            <a:pPr algn="just" rtl="1"/>
            <a:endParaRPr lang="en-US" sz="2400" b="1" dirty="0">
              <a:solidFill>
                <a:schemeClr val="accent1">
                  <a:lumMod val="75000"/>
                </a:schemeClr>
              </a:solidFill>
              <a:latin typeface="IRANSansWeb(FaNum)" panose="02040503050201020203" pitchFamily="18" charset="-78"/>
              <a:cs typeface="IRANSansWeb(FaNum)" panose="02040503050201020203" pitchFamily="18" charset="-78"/>
            </a:endParaRPr>
          </a:p>
          <a:p>
            <a:pPr algn="just" rtl="1"/>
            <a:r>
              <a:rPr lang="fa-IR" sz="2400" b="1" dirty="0">
                <a:solidFill>
                  <a:srgbClr val="FF0000"/>
                </a:solidFill>
                <a:latin typeface="IRANSansWeb(FaNum)" panose="02040503050201020203" pitchFamily="18" charset="-78"/>
                <a:cs typeface="IRANSansWeb(FaNum)" panose="02040503050201020203" pitchFamily="18" charset="-78"/>
              </a:rPr>
              <a:t>5. </a:t>
            </a:r>
            <a:r>
              <a:rPr lang="en-US" sz="2400" b="1" dirty="0">
                <a:solidFill>
                  <a:srgbClr val="FF0000"/>
                </a:solidFill>
                <a:latin typeface="IRANSansWeb(FaNum)" panose="02040503050201020203" pitchFamily="18" charset="-78"/>
                <a:cs typeface="IRANSansWeb(FaNum)" panose="02040503050201020203" pitchFamily="18" charset="-78"/>
              </a:rPr>
              <a:t>Load Management</a:t>
            </a:r>
            <a:r>
              <a:rPr lang="fa-IR" sz="2400" b="1" dirty="0">
                <a:solidFill>
                  <a:srgbClr val="FF0000"/>
                </a:solidFill>
                <a:latin typeface="IRANSansWeb(FaNum)" panose="02040503050201020203" pitchFamily="18" charset="-78"/>
                <a:cs typeface="IRANSansWeb(FaNum)" panose="02040503050201020203" pitchFamily="18" charset="-78"/>
              </a:rPr>
              <a:t> (مدیریت بار )</a:t>
            </a:r>
          </a:p>
          <a:p>
            <a:pPr algn="just" rtl="1"/>
            <a:endParaRPr lang="en-US" sz="2400" b="1" dirty="0">
              <a:solidFill>
                <a:schemeClr val="accent1">
                  <a:lumMod val="75000"/>
                </a:schemeClr>
              </a:solidFill>
              <a:latin typeface="IRANSansWeb(FaNum)" panose="02040503050201020203" pitchFamily="18" charset="-78"/>
              <a:cs typeface="IRANSansWeb(FaNum)" panose="02040503050201020203" pitchFamily="18" charset="-78"/>
            </a:endParaRPr>
          </a:p>
          <a:p>
            <a:pPr algn="just" rtl="1"/>
            <a:r>
              <a:rPr lang="fa-IR" sz="2400" b="1" dirty="0">
                <a:solidFill>
                  <a:srgbClr val="7030A0"/>
                </a:solidFill>
                <a:latin typeface="IRANSansWeb(FaNum)" panose="02040503050201020203" pitchFamily="18" charset="-78"/>
                <a:cs typeface="IRANSansWeb(FaNum)" panose="02040503050201020203" pitchFamily="18" charset="-78"/>
              </a:rPr>
              <a:t>6. مدیریت مصرف پردازش و حافظه</a:t>
            </a:r>
          </a:p>
          <a:p>
            <a:pPr algn="just" rtl="1"/>
            <a:endParaRPr lang="en-US" sz="2400" b="1" dirty="0">
              <a:solidFill>
                <a:srgbClr val="7030A0"/>
              </a:solidFill>
              <a:latin typeface="IRANSansWeb(FaNum)" panose="02040503050201020203" pitchFamily="18" charset="-78"/>
              <a:cs typeface="IRANSansWeb(FaNum)" panose="02040503050201020203" pitchFamily="18" charset="-78"/>
            </a:endParaRPr>
          </a:p>
          <a:p>
            <a:pPr algn="just" rtl="1"/>
            <a:r>
              <a:rPr lang="en-US" sz="2400" b="1" dirty="0">
                <a:solidFill>
                  <a:srgbClr val="C00000"/>
                </a:solidFill>
                <a:latin typeface="IRANSansWeb(FaNum)" panose="02040503050201020203" pitchFamily="18" charset="-78"/>
                <a:cs typeface="IRANSansWeb(FaNum)" panose="02040503050201020203" pitchFamily="18" charset="-78"/>
              </a:rPr>
              <a:t> .7</a:t>
            </a:r>
            <a:r>
              <a:rPr lang="fa-IR" sz="2400" b="1" i="0" dirty="0">
                <a:solidFill>
                  <a:srgbClr val="C00000"/>
                </a:solidFill>
                <a:effectLst/>
                <a:latin typeface="IRANSansWeb(FaNum)" panose="02040503050201020203" pitchFamily="18" charset="-78"/>
                <a:cs typeface="IRANSansWeb(FaNum)" panose="02040503050201020203" pitchFamily="18" charset="-78"/>
              </a:rPr>
              <a:t>داشبورد و مانیتورینگ</a:t>
            </a:r>
          </a:p>
          <a:p>
            <a:pPr algn="just" rtl="1"/>
            <a:endParaRPr lang="en-US" sz="2400" b="1" i="0" dirty="0">
              <a:solidFill>
                <a:srgbClr val="C00000"/>
              </a:solidFill>
              <a:effectLst/>
              <a:latin typeface="IRANSansWeb(FaNum)" panose="02040503050201020203" pitchFamily="18" charset="-78"/>
              <a:cs typeface="IRANSansWeb(FaNum)" panose="02040503050201020203" pitchFamily="18" charset="-78"/>
            </a:endParaRPr>
          </a:p>
          <a:p>
            <a:pPr algn="just" rtl="1"/>
            <a:r>
              <a:rPr lang="en-US" sz="2400" b="1" dirty="0">
                <a:solidFill>
                  <a:srgbClr val="002060"/>
                </a:solidFill>
                <a:latin typeface="IRANSansWeb(FaNum)" panose="02040503050201020203" pitchFamily="18" charset="-78"/>
                <a:cs typeface="IRANSansWeb(FaNum)" panose="02040503050201020203" pitchFamily="18" charset="-78"/>
              </a:rPr>
              <a:t> .8</a:t>
            </a:r>
            <a:r>
              <a:rPr lang="fa-IR" sz="2400" b="1" dirty="0">
                <a:solidFill>
                  <a:srgbClr val="002060"/>
                </a:solidFill>
                <a:latin typeface="IRANSansWeb(FaNum)" panose="02040503050201020203" pitchFamily="18" charset="-78"/>
                <a:cs typeface="IRANSansWeb(FaNum)" panose="02040503050201020203" pitchFamily="18" charset="-78"/>
              </a:rPr>
              <a:t>به‌روزرسانی و پشتیبانی</a:t>
            </a:r>
          </a:p>
          <a:p>
            <a:pPr algn="just" rtl="1"/>
            <a:endParaRPr lang="en-US" sz="2400" dirty="0">
              <a:solidFill>
                <a:srgbClr val="002060"/>
              </a:solidFill>
              <a:latin typeface="IRANSansWeb(FaNum)" panose="02040503050201020203" pitchFamily="18" charset="-78"/>
              <a:cs typeface="IRANSansWeb(FaNum)" panose="02040503050201020203" pitchFamily="18" charset="-78"/>
            </a:endParaRPr>
          </a:p>
          <a:p>
            <a:pPr algn="just" rtl="1"/>
            <a:r>
              <a:rPr lang="fa-IR" sz="2400" dirty="0">
                <a:solidFill>
                  <a:srgbClr val="92D050"/>
                </a:solidFill>
                <a:latin typeface="IRANSansWeb(FaNum)" panose="02040503050201020203" pitchFamily="18" charset="-78"/>
                <a:cs typeface="IRANSansWeb(FaNum)" panose="02040503050201020203" pitchFamily="18" charset="-78"/>
              </a:rPr>
              <a:t>9. روش‌های کاهش زمان پاسخگویی</a:t>
            </a:r>
            <a:endParaRPr lang="fa-IR" sz="2000" b="1" dirty="0">
              <a:solidFill>
                <a:schemeClr val="accent1">
                  <a:lumMod val="75000"/>
                </a:schemeClr>
              </a:solidFill>
              <a:latin typeface="IRANSansWeb(FaNum)" panose="02040503050201020203" pitchFamily="18" charset="-78"/>
              <a:cs typeface="IRANSansWeb(FaNum)" panose="02040503050201020203" pitchFamily="18" charset="-78"/>
            </a:endParaRPr>
          </a:p>
          <a:p>
            <a:pPr algn="just" rtl="1"/>
            <a:endParaRPr lang="en-US" sz="2000" b="1" dirty="0">
              <a:solidFill>
                <a:schemeClr val="accent1">
                  <a:lumMod val="75000"/>
                </a:schemeClr>
              </a:solidFill>
              <a:latin typeface="IRANSansWeb(FaNum)" panose="02040503050201020203" pitchFamily="18" charset="-78"/>
              <a:cs typeface="IRANSansWeb(FaNum)" panose="02040503050201020203" pitchFamily="18" charset="-78"/>
            </a:endParaRPr>
          </a:p>
          <a:p>
            <a:pPr algn="just" rtl="1"/>
            <a:endParaRPr lang="fa-IR" sz="2000" b="1" i="0" dirty="0">
              <a:solidFill>
                <a:schemeClr val="accent1">
                  <a:lumMod val="75000"/>
                </a:schemeClr>
              </a:solidFill>
              <a:effectLst/>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sp>
        <p:nvSpPr>
          <p:cNvPr id="6" name="Rectangle 5">
            <a:extLst>
              <a:ext uri="{FF2B5EF4-FFF2-40B4-BE49-F238E27FC236}">
                <a16:creationId xmlns:a16="http://schemas.microsoft.com/office/drawing/2014/main" id="{70B0C471-C9B4-482D-B36F-7A35B28A41AB}"/>
              </a:ext>
            </a:extLst>
          </p:cNvPr>
          <p:cNvSpPr/>
          <p:nvPr/>
        </p:nvSpPr>
        <p:spPr>
          <a:xfrm>
            <a:off x="1815370" y="1105590"/>
            <a:ext cx="11146080" cy="653131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995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292973"/>
            <a:ext cx="12141877" cy="695960"/>
          </a:xfrm>
          <a:prstGeom prst="rect">
            <a:avLst/>
          </a:prstGeom>
          <a:noFill/>
          <a:ln/>
        </p:spPr>
        <p:txBody>
          <a:bodyPr wrap="none" rtlCol="0" anchor="t"/>
          <a:lstStyle/>
          <a:p>
            <a:pPr algn="just" rtl="1"/>
            <a:r>
              <a:rPr lang="fa-IR" sz="4000" b="1" dirty="0">
                <a:solidFill>
                  <a:srgbClr val="FF0000"/>
                </a:solidFill>
                <a:latin typeface="IRANSansWeb(FaNum)" panose="02040503050201020203" pitchFamily="18" charset="-78"/>
                <a:cs typeface="IRANSansWeb(FaNum)" panose="02040503050201020203" pitchFamily="18" charset="-78"/>
              </a:rPr>
              <a:t>5. </a:t>
            </a:r>
            <a:r>
              <a:rPr lang="en-US" sz="4000" b="1" dirty="0">
                <a:solidFill>
                  <a:srgbClr val="FF0000"/>
                </a:solidFill>
                <a:latin typeface="IRANSansWeb(FaNum)" panose="02040503050201020203" pitchFamily="18" charset="-78"/>
                <a:cs typeface="IRANSansWeb(FaNum)" panose="02040503050201020203" pitchFamily="18" charset="-78"/>
              </a:rPr>
              <a:t>Load Management</a:t>
            </a:r>
            <a:r>
              <a:rPr lang="fa-IR" sz="4000" b="1" dirty="0">
                <a:solidFill>
                  <a:srgbClr val="FF0000"/>
                </a:solidFill>
                <a:latin typeface="IRANSansWeb(FaNum)" panose="02040503050201020203" pitchFamily="18" charset="-78"/>
                <a:cs typeface="IRANSansWeb(FaNum)" panose="02040503050201020203" pitchFamily="18" charset="-78"/>
              </a:rPr>
              <a:t> (مدیریت بار )</a:t>
            </a:r>
            <a:endParaRPr lang="en-US" sz="4000" b="1" dirty="0">
              <a:solidFill>
                <a:srgbClr val="FF0000"/>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dirty="0"/>
          </a:p>
          <a:p>
            <a:pPr algn="ctr"/>
            <a:endParaRPr lang="fa-IR" dirty="0"/>
          </a:p>
          <a:p>
            <a:pPr algn="ctr"/>
            <a:endParaRPr lang="fa-IR" dirty="0"/>
          </a:p>
          <a:p>
            <a:pPr algn="ctr"/>
            <a:endParaRPr lang="en-US" dirty="0"/>
          </a:p>
        </p:txBody>
      </p:sp>
      <p:sp>
        <p:nvSpPr>
          <p:cNvPr id="8" name="TextBox 7">
            <a:extLst>
              <a:ext uri="{FF2B5EF4-FFF2-40B4-BE49-F238E27FC236}">
                <a16:creationId xmlns:a16="http://schemas.microsoft.com/office/drawing/2014/main" id="{CE041C7D-09FC-46D6-945B-3076D5A696C7}"/>
              </a:ext>
            </a:extLst>
          </p:cNvPr>
          <p:cNvSpPr txBox="1"/>
          <p:nvPr/>
        </p:nvSpPr>
        <p:spPr>
          <a:xfrm>
            <a:off x="1531650" y="1241029"/>
            <a:ext cx="11859709" cy="6001643"/>
          </a:xfrm>
          <a:prstGeom prst="rect">
            <a:avLst/>
          </a:prstGeom>
          <a:noFill/>
        </p:spPr>
        <p:txBody>
          <a:bodyPr wrap="square" rtlCol="0">
            <a:spAutoFit/>
          </a:bodyPr>
          <a:lstStyle/>
          <a:p>
            <a:pPr algn="just" rtl="1"/>
            <a:endPar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fa-IR" sz="2400" b="1" dirty="0">
                <a:solidFill>
                  <a:srgbClr val="FF0000"/>
                </a:solidFill>
                <a:latin typeface="IRANSansWeb(FaNum)" panose="02040503050201020203" pitchFamily="18" charset="-78"/>
                <a:cs typeface="IRANSansWeb(FaNum)" panose="02040503050201020203" pitchFamily="18" charset="-78"/>
              </a:rPr>
              <a:t>اهمیت مدیریت بار </a:t>
            </a:r>
            <a:r>
              <a:rPr lang="en-US" sz="2400" b="1" dirty="0">
                <a:solidFill>
                  <a:srgbClr val="FF0000"/>
                </a:solidFill>
                <a:latin typeface="IRANSansWeb(FaNum)" panose="02040503050201020203" pitchFamily="18" charset="-78"/>
                <a:cs typeface="IRANSansWeb(FaNum)" panose="02040503050201020203" pitchFamily="18" charset="-78"/>
              </a:rPr>
              <a:t>Load Management)</a:t>
            </a:r>
            <a:r>
              <a:rPr lang="fa-IR" sz="2400" b="1" dirty="0">
                <a:solidFill>
                  <a:srgbClr val="FF0000"/>
                </a:solidFill>
                <a:latin typeface="IRANSansWeb(FaNum)" panose="02040503050201020203" pitchFamily="18" charset="-78"/>
                <a:cs typeface="IRANSansWeb(FaNum)" panose="02040503050201020203" pitchFamily="18" charset="-78"/>
              </a:rPr>
              <a:t>)</a:t>
            </a:r>
            <a:endParaRPr lang="en-US" sz="2400" b="1" dirty="0">
              <a:solidFill>
                <a:srgbClr val="FF0000"/>
              </a:solidFill>
              <a:latin typeface="IRANSansWeb(FaNum)" panose="02040503050201020203" pitchFamily="18" charset="-78"/>
              <a:cs typeface="IRANSansWeb(FaNum)" panose="02040503050201020203" pitchFamily="18" charset="-78"/>
            </a:endParaRPr>
          </a:p>
          <a:p>
            <a:pPr algn="just" rtl="1"/>
            <a:endPar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به فرآیند توزیع مناسب درخواست‌ها و پردازش‌ها بین منابع مختلف سیستم اشاره دارد. هدف از این فرآیند، بهینه‌سازی استفاده از منابع موجود به گونه‌ای است که سیستم حتی تحت فشارهای سنگین نیز بتواند با کارایی بالا عمل کند و دچار افت عملکرد نشود. این موضوع در سیستم‌هایی که از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GPU</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و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CPU</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برای پردازش‌های موازی و محاسبات پیچیده استفاده می‌کنند، اهمیت بیشتری پیدا می‌کند.</a:t>
            </a: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endPar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sp>
        <p:nvSpPr>
          <p:cNvPr id="10" name="Rectangle 9">
            <a:extLst>
              <a:ext uri="{FF2B5EF4-FFF2-40B4-BE49-F238E27FC236}">
                <a16:creationId xmlns:a16="http://schemas.microsoft.com/office/drawing/2014/main" id="{FD379144-52A3-4F39-9445-F66060209833}"/>
              </a:ext>
            </a:extLst>
          </p:cNvPr>
          <p:cNvSpPr/>
          <p:nvPr/>
        </p:nvSpPr>
        <p:spPr>
          <a:xfrm>
            <a:off x="3463730" y="3547872"/>
            <a:ext cx="6192334" cy="393909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Why EV charging infrastructure needs load management – gridX">
            <a:extLst>
              <a:ext uri="{FF2B5EF4-FFF2-40B4-BE49-F238E27FC236}">
                <a16:creationId xmlns:a16="http://schemas.microsoft.com/office/drawing/2014/main" id="{2AC6AA14-2789-4EE5-AFAB-F751E4B9DC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730" y="3735447"/>
            <a:ext cx="6152838" cy="375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305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292973"/>
            <a:ext cx="12141877" cy="695960"/>
          </a:xfrm>
          <a:prstGeom prst="rect">
            <a:avLst/>
          </a:prstGeom>
          <a:noFill/>
          <a:ln/>
        </p:spPr>
        <p:txBody>
          <a:bodyPr wrap="none" rtlCol="0" anchor="t"/>
          <a:lstStyle/>
          <a:p>
            <a:pPr algn="just" rtl="1"/>
            <a:r>
              <a:rPr lang="fa-IR" sz="4000" b="1" dirty="0">
                <a:solidFill>
                  <a:srgbClr val="FF0000"/>
                </a:solidFill>
                <a:latin typeface="IRANSansWeb(FaNum)" panose="02040503050201020203" pitchFamily="18" charset="-78"/>
                <a:cs typeface="IRANSansWeb(FaNum)" panose="02040503050201020203" pitchFamily="18" charset="-78"/>
              </a:rPr>
              <a:t>5. </a:t>
            </a:r>
            <a:r>
              <a:rPr lang="en-US" sz="4000" b="1" dirty="0">
                <a:solidFill>
                  <a:srgbClr val="FF0000"/>
                </a:solidFill>
                <a:latin typeface="IRANSansWeb(FaNum)" panose="02040503050201020203" pitchFamily="18" charset="-78"/>
                <a:cs typeface="IRANSansWeb(FaNum)" panose="02040503050201020203" pitchFamily="18" charset="-78"/>
              </a:rPr>
              <a:t>Load Management</a:t>
            </a:r>
            <a:r>
              <a:rPr lang="fa-IR" sz="4000" b="1" dirty="0">
                <a:solidFill>
                  <a:srgbClr val="FF0000"/>
                </a:solidFill>
                <a:latin typeface="IRANSansWeb(FaNum)" panose="02040503050201020203" pitchFamily="18" charset="-78"/>
                <a:cs typeface="IRANSansWeb(FaNum)" panose="02040503050201020203" pitchFamily="18" charset="-78"/>
              </a:rPr>
              <a:t> (مدیریت بار )</a:t>
            </a:r>
            <a:endParaRPr lang="en-US" sz="4000" b="1" dirty="0">
              <a:solidFill>
                <a:srgbClr val="FF0000"/>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dirty="0"/>
          </a:p>
          <a:p>
            <a:pPr algn="ctr"/>
            <a:endParaRPr lang="fa-IR" dirty="0"/>
          </a:p>
          <a:p>
            <a:pPr algn="ctr"/>
            <a:endParaRPr lang="fa-IR" dirty="0"/>
          </a:p>
          <a:p>
            <a:pPr algn="ctr"/>
            <a:endParaRPr lang="en-US" dirty="0"/>
          </a:p>
        </p:txBody>
      </p:sp>
      <p:sp>
        <p:nvSpPr>
          <p:cNvPr id="8" name="TextBox 7">
            <a:extLst>
              <a:ext uri="{FF2B5EF4-FFF2-40B4-BE49-F238E27FC236}">
                <a16:creationId xmlns:a16="http://schemas.microsoft.com/office/drawing/2014/main" id="{CE041C7D-09FC-46D6-945B-3076D5A696C7}"/>
              </a:ext>
            </a:extLst>
          </p:cNvPr>
          <p:cNvSpPr txBox="1"/>
          <p:nvPr/>
        </p:nvSpPr>
        <p:spPr>
          <a:xfrm>
            <a:off x="1371600" y="1281906"/>
            <a:ext cx="12134029" cy="4462760"/>
          </a:xfrm>
          <a:prstGeom prst="rect">
            <a:avLst/>
          </a:prstGeom>
          <a:noFill/>
        </p:spPr>
        <p:txBody>
          <a:bodyPr wrap="square" rtlCol="0">
            <a:spAutoFit/>
          </a:bodyPr>
          <a:lstStyle/>
          <a:p>
            <a:pPr algn="just" rtl="1"/>
            <a:endPar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r>
              <a:rPr lang="en-US" sz="2400" b="1" i="0" dirty="0">
                <a:solidFill>
                  <a:srgbClr val="FF0000"/>
                </a:solidFill>
                <a:effectLst/>
                <a:latin typeface="IRANSansWeb(FaNum)" panose="02040503050201020203" pitchFamily="18" charset="-78"/>
                <a:cs typeface="IRANSansWeb(FaNum)" panose="02040503050201020203" pitchFamily="18" charset="-78"/>
              </a:rPr>
              <a:t>Load Distribution</a:t>
            </a:r>
            <a:r>
              <a:rPr lang="fa-IR" sz="2400" b="1" i="0" dirty="0">
                <a:solidFill>
                  <a:srgbClr val="FF0000"/>
                </a:solidFill>
                <a:effectLst/>
                <a:latin typeface="IRANSansWeb(FaNum)" panose="02040503050201020203" pitchFamily="18" charset="-78"/>
                <a:cs typeface="IRANSansWeb(FaNum)" panose="02040503050201020203" pitchFamily="18" charset="-78"/>
              </a:rPr>
              <a:t> (توزیع بار) </a:t>
            </a: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یکی از جنبه‌های کلیدی مدیریت بار، توزیع بار پردازشی بین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GPU</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ها و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CPU</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ها است. در سیستم‌هایی که از هر دو نوع پردازنده استفاده می‌کنند، لازم است بار پردازشی به‌صورت بهینه بین این منابع توزیع شود.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GPU</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ها معمولاً برای انجام محاسبات موازی و سنگین مناسب‌تر هستند، در حالی که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CPU</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ها برای مدیریت و کنترل کلی سیستم و پردازش‌های سریالی به کار می‌روند. با توزیع مناسب بار بین این دو نوع پردازنده، می‌توان از حداکثر توان محاسباتی موجود بهره‌برداری کرد و عملکرد کلی سیستم را بهبود بخشید. </a:t>
            </a:r>
          </a:p>
          <a:p>
            <a:pPr algn="just" rtl="1"/>
            <a:endPar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endPar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endParaRP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pic>
        <p:nvPicPr>
          <p:cNvPr id="7" name="Picture 6">
            <a:extLst>
              <a:ext uri="{FF2B5EF4-FFF2-40B4-BE49-F238E27FC236}">
                <a16:creationId xmlns:a16="http://schemas.microsoft.com/office/drawing/2014/main" id="{93363155-D727-4F58-81D9-C8241FD08CD6}"/>
              </a:ext>
            </a:extLst>
          </p:cNvPr>
          <p:cNvPicPr>
            <a:picLocks noChangeAspect="1"/>
          </p:cNvPicPr>
          <p:nvPr/>
        </p:nvPicPr>
        <p:blipFill>
          <a:blip r:embed="rId4"/>
          <a:stretch>
            <a:fillRect/>
          </a:stretch>
        </p:blipFill>
        <p:spPr>
          <a:xfrm>
            <a:off x="3727086" y="3805938"/>
            <a:ext cx="7423056" cy="3877456"/>
          </a:xfrm>
          <a:prstGeom prst="rect">
            <a:avLst/>
          </a:prstGeom>
        </p:spPr>
      </p:pic>
      <p:sp>
        <p:nvSpPr>
          <p:cNvPr id="10" name="Rectangle 9">
            <a:extLst>
              <a:ext uri="{FF2B5EF4-FFF2-40B4-BE49-F238E27FC236}">
                <a16:creationId xmlns:a16="http://schemas.microsoft.com/office/drawing/2014/main" id="{C364AF62-E467-4EF0-B324-3E45FBAE00FB}"/>
              </a:ext>
            </a:extLst>
          </p:cNvPr>
          <p:cNvSpPr/>
          <p:nvPr/>
        </p:nvSpPr>
        <p:spPr>
          <a:xfrm>
            <a:off x="3587346" y="3621024"/>
            <a:ext cx="7678061" cy="420798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402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292973"/>
            <a:ext cx="12141877" cy="695960"/>
          </a:xfrm>
          <a:prstGeom prst="rect">
            <a:avLst/>
          </a:prstGeom>
          <a:noFill/>
          <a:ln/>
        </p:spPr>
        <p:txBody>
          <a:bodyPr wrap="none" rtlCol="0" anchor="t"/>
          <a:lstStyle/>
          <a:p>
            <a:pPr algn="just" rtl="1"/>
            <a:r>
              <a:rPr lang="fa-IR" sz="4000" b="1" dirty="0">
                <a:solidFill>
                  <a:srgbClr val="FF0000"/>
                </a:solidFill>
                <a:latin typeface="IRANSansWeb(FaNum)" panose="02040503050201020203" pitchFamily="18" charset="-78"/>
                <a:cs typeface="IRANSansWeb(FaNum)" panose="02040503050201020203" pitchFamily="18" charset="-78"/>
              </a:rPr>
              <a:t>5. </a:t>
            </a:r>
            <a:r>
              <a:rPr lang="en-US" sz="4000" b="1" dirty="0">
                <a:solidFill>
                  <a:srgbClr val="FF0000"/>
                </a:solidFill>
                <a:latin typeface="IRANSansWeb(FaNum)" panose="02040503050201020203" pitchFamily="18" charset="-78"/>
                <a:cs typeface="IRANSansWeb(FaNum)" panose="02040503050201020203" pitchFamily="18" charset="-78"/>
              </a:rPr>
              <a:t>Load Management</a:t>
            </a:r>
            <a:r>
              <a:rPr lang="fa-IR" sz="4000" b="1" dirty="0">
                <a:solidFill>
                  <a:srgbClr val="FF0000"/>
                </a:solidFill>
                <a:latin typeface="IRANSansWeb(FaNum)" panose="02040503050201020203" pitchFamily="18" charset="-78"/>
                <a:cs typeface="IRANSansWeb(FaNum)" panose="02040503050201020203" pitchFamily="18" charset="-78"/>
              </a:rPr>
              <a:t> (مدیریت بار )</a:t>
            </a:r>
            <a:endParaRPr lang="en-US" sz="4000" b="1" dirty="0">
              <a:solidFill>
                <a:srgbClr val="FF0000"/>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dirty="0"/>
          </a:p>
          <a:p>
            <a:pPr algn="ctr"/>
            <a:endParaRPr lang="fa-IR" dirty="0"/>
          </a:p>
          <a:p>
            <a:pPr algn="ctr"/>
            <a:endParaRPr lang="fa-IR" dirty="0"/>
          </a:p>
          <a:p>
            <a:pPr algn="ctr"/>
            <a:endParaRPr lang="en-US" dirty="0"/>
          </a:p>
        </p:txBody>
      </p:sp>
      <p:sp>
        <p:nvSpPr>
          <p:cNvPr id="8" name="TextBox 7">
            <a:extLst>
              <a:ext uri="{FF2B5EF4-FFF2-40B4-BE49-F238E27FC236}">
                <a16:creationId xmlns:a16="http://schemas.microsoft.com/office/drawing/2014/main" id="{CE041C7D-09FC-46D6-945B-3076D5A696C7}"/>
              </a:ext>
            </a:extLst>
          </p:cNvPr>
          <p:cNvSpPr txBox="1"/>
          <p:nvPr/>
        </p:nvSpPr>
        <p:spPr>
          <a:xfrm>
            <a:off x="1645920" y="1422163"/>
            <a:ext cx="11859709" cy="2308324"/>
          </a:xfrm>
          <a:prstGeom prst="rect">
            <a:avLst/>
          </a:prstGeom>
          <a:noFill/>
        </p:spPr>
        <p:txBody>
          <a:bodyPr wrap="square" rtlCol="0">
            <a:spAutoFit/>
          </a:bodyPr>
          <a:lstStyle/>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en-US" sz="2400" b="1" i="0" dirty="0">
                <a:solidFill>
                  <a:srgbClr val="FF0000"/>
                </a:solidFill>
                <a:effectLst/>
                <a:latin typeface="IRANSansWeb(FaNum)" panose="02040503050201020203" pitchFamily="18" charset="-78"/>
                <a:cs typeface="IRANSansWeb(FaNum)" panose="02040503050201020203" pitchFamily="18" charset="-78"/>
              </a:rPr>
              <a:t>Cache</a:t>
            </a:r>
            <a:endParaRPr lang="fa-IR" sz="2400" b="1" i="0" dirty="0">
              <a:solidFill>
                <a:srgbClr val="FF0000"/>
              </a:solidFill>
              <a:effectLst/>
              <a:latin typeface="IRANSansWeb(FaNum)" panose="02040503050201020203" pitchFamily="18" charset="-78"/>
              <a:cs typeface="IRANSansWeb(FaNum)" panose="02040503050201020203" pitchFamily="18" charset="-78"/>
            </a:endParaRPr>
          </a:p>
          <a:p>
            <a:pPr algn="just" rtl="1"/>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استفاده از تکنیک‌های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Cache</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 یکی دیگر از روش‌های موثر برای مدیریت بار و بهبود عملکرد سیستم است.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Cache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به‌صورت موقت نتایج پردازش‌ها و درخواست‌های پرکاربرد را ذخیره می‌کند. با استفاده از </a:t>
            </a:r>
            <a:r>
              <a:rPr lang="en-US"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Cache، </a:t>
            </a:r>
            <a:r>
              <a:rPr lang="fa-IR" sz="2000" i="0" dirty="0">
                <a:solidFill>
                  <a:schemeClr val="tx1">
                    <a:lumMod val="95000"/>
                    <a:lumOff val="5000"/>
                  </a:schemeClr>
                </a:solidFill>
                <a:effectLst/>
                <a:latin typeface="IRANSansWeb(FaNum)" panose="02040503050201020203" pitchFamily="18" charset="-78"/>
                <a:cs typeface="IRANSansWeb(FaNum)" panose="02040503050201020203" pitchFamily="18" charset="-78"/>
              </a:rPr>
              <a:t>سیستم می‌تواند به جای پردازش مجدد داده‌ها، از نتایج ذخیره شده استفاده کند. این امر نه تنها باعث کاهش بار پردازشی بر روی منابع می‌شود، بلکه زمان پاسخگویی سیستم را نیز بهبود می‌بخشد. در سیستم‌های یادگیری ماشین، این تکنیک به‌ویژه در مواقعی که استنتاج‌های تکراری و مشابه انجام می‌شود، بسیار کارآمد است.</a:t>
            </a: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sp>
        <p:nvSpPr>
          <p:cNvPr id="10" name="Rectangle 9">
            <a:extLst>
              <a:ext uri="{FF2B5EF4-FFF2-40B4-BE49-F238E27FC236}">
                <a16:creationId xmlns:a16="http://schemas.microsoft.com/office/drawing/2014/main" id="{C364AF62-E467-4EF0-B324-3E45FBAE00FB}"/>
              </a:ext>
            </a:extLst>
          </p:cNvPr>
          <p:cNvSpPr/>
          <p:nvPr/>
        </p:nvSpPr>
        <p:spPr>
          <a:xfrm>
            <a:off x="3024818" y="3730487"/>
            <a:ext cx="7399342" cy="392860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5615062-36EC-4B33-9DF7-8AB908C6E181}"/>
              </a:ext>
            </a:extLst>
          </p:cNvPr>
          <p:cNvPicPr>
            <a:picLocks noChangeAspect="1"/>
          </p:cNvPicPr>
          <p:nvPr/>
        </p:nvPicPr>
        <p:blipFill>
          <a:blip r:embed="rId4"/>
          <a:stretch>
            <a:fillRect/>
          </a:stretch>
        </p:blipFill>
        <p:spPr>
          <a:xfrm>
            <a:off x="3136074" y="3890160"/>
            <a:ext cx="7176830" cy="3577374"/>
          </a:xfrm>
          <a:prstGeom prst="rect">
            <a:avLst/>
          </a:prstGeom>
        </p:spPr>
      </p:pic>
    </p:spTree>
    <p:extLst>
      <p:ext uri="{BB962C8B-B14F-4D97-AF65-F5344CB8AC3E}">
        <p14:creationId xmlns:p14="http://schemas.microsoft.com/office/powerpoint/2010/main" val="1239949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329184"/>
            <a:ext cx="12123589" cy="731021"/>
          </a:xfrm>
          <a:prstGeom prst="rect">
            <a:avLst/>
          </a:prstGeom>
          <a:noFill/>
          <a:ln/>
        </p:spPr>
        <p:txBody>
          <a:bodyPr wrap="none" rtlCol="0" anchor="t"/>
          <a:lstStyle/>
          <a:p>
            <a:pPr algn="just" rtl="1"/>
            <a:r>
              <a:rPr lang="fa-IR" sz="4000" b="1" dirty="0">
                <a:solidFill>
                  <a:srgbClr val="7030A0"/>
                </a:solidFill>
                <a:latin typeface="IRANSansWeb(FaNum)" panose="02040503050201020203" pitchFamily="18" charset="-78"/>
                <a:cs typeface="IRANSansWeb(FaNum)" panose="02040503050201020203" pitchFamily="18" charset="-78"/>
              </a:rPr>
              <a:t>6. مدیریت مصرف پردازش و حافظه</a:t>
            </a:r>
            <a:endParaRPr lang="en-US" sz="4000" b="1" dirty="0">
              <a:solidFill>
                <a:srgbClr val="7030A0"/>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dirty="0"/>
          </a:p>
          <a:p>
            <a:pPr algn="ctr"/>
            <a:endParaRPr lang="fa-IR" dirty="0"/>
          </a:p>
          <a:p>
            <a:pPr algn="ctr"/>
            <a:endParaRPr lang="fa-IR" dirty="0"/>
          </a:p>
          <a:p>
            <a:pPr algn="ctr"/>
            <a:endParaRPr lang="en-US" dirty="0"/>
          </a:p>
        </p:txBody>
      </p:sp>
      <p:sp>
        <p:nvSpPr>
          <p:cNvPr id="8" name="TextBox 7">
            <a:extLst>
              <a:ext uri="{FF2B5EF4-FFF2-40B4-BE49-F238E27FC236}">
                <a16:creationId xmlns:a16="http://schemas.microsoft.com/office/drawing/2014/main" id="{CE041C7D-09FC-46D6-945B-3076D5A696C7}"/>
              </a:ext>
            </a:extLst>
          </p:cNvPr>
          <p:cNvSpPr txBox="1"/>
          <p:nvPr/>
        </p:nvSpPr>
        <p:spPr>
          <a:xfrm>
            <a:off x="1129652" y="1325648"/>
            <a:ext cx="12371096" cy="2246769"/>
          </a:xfrm>
          <a:prstGeom prst="rect">
            <a:avLst/>
          </a:prstGeom>
          <a:noFill/>
        </p:spPr>
        <p:txBody>
          <a:bodyPr wrap="square" rtlCol="0">
            <a:spAutoFit/>
          </a:bodyPr>
          <a:lstStyle/>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000" dirty="0">
                <a:solidFill>
                  <a:schemeClr val="tx1">
                    <a:lumMod val="95000"/>
                    <a:lumOff val="5000"/>
                  </a:schemeClr>
                </a:solidFill>
                <a:latin typeface="IRANSansWeb(FaNum)" panose="02040503050201020203" pitchFamily="18" charset="-78"/>
                <a:cs typeface="IRANSansWeb(FaNum)" panose="02040503050201020203" pitchFamily="18" charset="-78"/>
              </a:rPr>
              <a:t>سیستم‌های یادگیری ماشین اغلب با مدل‌های پیچیده و داده‌های حجیم سروکار دارند که می‌توانند به سرعت منابع پردازشی و حافظه را مصرف کنند. عدم مدیریت مناسب این منابع می‌تواند منجر به کاهش کارایی سیستم، افزایش زمان پردازش و حتی خرابی سیستم شود. بنابراین، بهینه‌سازی مصرف منابع از اهمیت ویژه‌ای برخوردار است تا سیستم‌ها بتوانند با کارایی بالا و بدون ایجاد مشکلات عملکردی عمل کنند.</a:t>
            </a:r>
          </a:p>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endParaRPr lang="en-US" sz="2000" dirty="0">
              <a:solidFill>
                <a:schemeClr val="tx1">
                  <a:lumMod val="95000"/>
                  <a:lumOff val="5000"/>
                </a:schemeClr>
              </a:solidFill>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sp>
        <p:nvSpPr>
          <p:cNvPr id="10" name="Rectangle 9">
            <a:extLst>
              <a:ext uri="{FF2B5EF4-FFF2-40B4-BE49-F238E27FC236}">
                <a16:creationId xmlns:a16="http://schemas.microsoft.com/office/drawing/2014/main" id="{BA6EE0ED-3B1E-4FCB-A5D9-A34A0B4B59F5}"/>
              </a:ext>
            </a:extLst>
          </p:cNvPr>
          <p:cNvSpPr/>
          <p:nvPr/>
        </p:nvSpPr>
        <p:spPr>
          <a:xfrm>
            <a:off x="3733799" y="3035808"/>
            <a:ext cx="7367017" cy="464249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Memory Management in Operating System - GeeksforGeeks">
            <a:extLst>
              <a:ext uri="{FF2B5EF4-FFF2-40B4-BE49-F238E27FC236}">
                <a16:creationId xmlns:a16="http://schemas.microsoft.com/office/drawing/2014/main" id="{25E36DC7-4124-4638-9C02-08149DADEF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891" y="3160849"/>
            <a:ext cx="6804831" cy="439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358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329184"/>
            <a:ext cx="12123589" cy="731021"/>
          </a:xfrm>
          <a:prstGeom prst="rect">
            <a:avLst/>
          </a:prstGeom>
          <a:noFill/>
          <a:ln/>
        </p:spPr>
        <p:txBody>
          <a:bodyPr wrap="none" rtlCol="0" anchor="t"/>
          <a:lstStyle/>
          <a:p>
            <a:pPr algn="just" rtl="1"/>
            <a:r>
              <a:rPr lang="fa-IR" sz="4000" b="1" dirty="0">
                <a:solidFill>
                  <a:srgbClr val="7030A0"/>
                </a:solidFill>
                <a:latin typeface="IRANSansWeb(FaNum)" panose="02040503050201020203" pitchFamily="18" charset="-78"/>
                <a:cs typeface="IRANSansWeb(FaNum)" panose="02040503050201020203" pitchFamily="18" charset="-78"/>
              </a:rPr>
              <a:t>6. مدیریت مصرف پردازش و حافظه</a:t>
            </a:r>
            <a:endParaRPr lang="en-US" sz="4000" b="1" dirty="0">
              <a:solidFill>
                <a:srgbClr val="7030A0"/>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2"/>
            <a:ext cx="13015637" cy="6881767"/>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dirty="0"/>
          </a:p>
          <a:p>
            <a:pPr algn="ctr"/>
            <a:endParaRPr lang="fa-IR" dirty="0"/>
          </a:p>
          <a:p>
            <a:pPr algn="ctr"/>
            <a:endParaRPr lang="fa-IR" dirty="0"/>
          </a:p>
          <a:p>
            <a:pPr algn="ctr"/>
            <a:endParaRPr lang="en-US" dirty="0"/>
          </a:p>
        </p:txBody>
      </p:sp>
      <p:sp>
        <p:nvSpPr>
          <p:cNvPr id="8" name="TextBox 7">
            <a:extLst>
              <a:ext uri="{FF2B5EF4-FFF2-40B4-BE49-F238E27FC236}">
                <a16:creationId xmlns:a16="http://schemas.microsoft.com/office/drawing/2014/main" id="{CE041C7D-09FC-46D6-945B-3076D5A696C7}"/>
              </a:ext>
            </a:extLst>
          </p:cNvPr>
          <p:cNvSpPr txBox="1"/>
          <p:nvPr/>
        </p:nvSpPr>
        <p:spPr>
          <a:xfrm>
            <a:off x="1129652" y="1316272"/>
            <a:ext cx="12371096" cy="2985433"/>
          </a:xfrm>
          <a:prstGeom prst="rect">
            <a:avLst/>
          </a:prstGeom>
          <a:noFill/>
        </p:spPr>
        <p:txBody>
          <a:bodyPr wrap="square" rtlCol="0">
            <a:spAutoFit/>
          </a:bodyPr>
          <a:lstStyle/>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400" b="1" dirty="0">
                <a:latin typeface="IRANSansWeb(FaNum)" panose="02040503050201020203" pitchFamily="18" charset="-78"/>
                <a:cs typeface="IRANSansWeb(FaNum)" panose="02040503050201020203" pitchFamily="18" charset="-78"/>
              </a:rPr>
              <a:t>تکنیک‌های بهینه‌سازی مصرف منابع:</a:t>
            </a:r>
          </a:p>
          <a:p>
            <a:pPr algn="just" rtl="1"/>
            <a:endParaRPr lang="en-US" sz="2400" b="1" dirty="0">
              <a:latin typeface="IRANSansWeb(FaNum)" panose="02040503050201020203" pitchFamily="18" charset="-78"/>
              <a:cs typeface="IRANSansWeb(FaNum)" panose="02040503050201020203" pitchFamily="18" charset="-78"/>
            </a:endParaRPr>
          </a:p>
          <a:p>
            <a:pPr algn="just" rtl="1"/>
            <a:r>
              <a:rPr lang="fa-IR" sz="2000" dirty="0">
                <a:solidFill>
                  <a:srgbClr val="7030A0"/>
                </a:solidFill>
                <a:latin typeface="IRANSansWeb(FaNum)" panose="02040503050201020203" pitchFamily="18" charset="-78"/>
                <a:cs typeface="IRANSansWeb(FaNum)" panose="02040503050201020203" pitchFamily="18" charset="-78"/>
              </a:rPr>
              <a:t>پردازش دسته‌ای</a:t>
            </a:r>
            <a:r>
              <a:rPr lang="en-US" sz="2000" dirty="0">
                <a:solidFill>
                  <a:srgbClr val="7030A0"/>
                </a:solidFill>
                <a:latin typeface="IRANSansWeb(FaNum)" panose="02040503050201020203" pitchFamily="18" charset="-78"/>
                <a:cs typeface="IRANSansWeb(FaNum)" panose="02040503050201020203" pitchFamily="18" charset="-78"/>
              </a:rPr>
              <a:t> </a:t>
            </a:r>
            <a:r>
              <a:rPr lang="fa-IR" sz="2000" dirty="0">
                <a:solidFill>
                  <a:srgbClr val="7030A0"/>
                </a:solidFill>
                <a:latin typeface="IRANSansWeb(FaNum)" panose="02040503050201020203" pitchFamily="18" charset="-78"/>
                <a:cs typeface="IRANSansWeb(FaNum)" panose="02040503050201020203" pitchFamily="18" charset="-78"/>
              </a:rPr>
              <a:t>(</a:t>
            </a:r>
            <a:r>
              <a:rPr lang="en-US" sz="2000" dirty="0">
                <a:solidFill>
                  <a:srgbClr val="7030A0"/>
                </a:solidFill>
                <a:latin typeface="IRANSansWeb(FaNum)" panose="02040503050201020203" pitchFamily="18" charset="-78"/>
                <a:cs typeface="IRANSansWeb(FaNum)" panose="02040503050201020203" pitchFamily="18" charset="-78"/>
              </a:rPr>
              <a:t>Batch Processing</a:t>
            </a:r>
            <a:r>
              <a:rPr lang="fa-IR" sz="2000" dirty="0">
                <a:solidFill>
                  <a:srgbClr val="7030A0"/>
                </a:solidFill>
                <a:latin typeface="IRANSansWeb(FaNum)" panose="02040503050201020203" pitchFamily="18" charset="-78"/>
                <a:cs typeface="IRANSansWeb(FaNum)" panose="02040503050201020203" pitchFamily="18" charset="-78"/>
              </a:rPr>
              <a:t>)</a:t>
            </a:r>
          </a:p>
          <a:p>
            <a:pPr algn="just" rtl="1"/>
            <a:r>
              <a:rPr lang="fa-IR" sz="2000" i="0" dirty="0">
                <a:effectLst/>
                <a:latin typeface="IRANSansWeb(FaNum)" panose="02040503050201020203" pitchFamily="18" charset="-78"/>
                <a:cs typeface="IRANSansWeb(FaNum)" panose="02040503050201020203" pitchFamily="18" charset="-78"/>
              </a:rPr>
              <a:t>یکی از روش‌های مؤثر برای بهینه‌سازی مصرف منابع است. در این روش، به جای پردازش داده‌ها به صورت تک‌به‌تک، داده‌ها در دسته‌های بزرگ‌تر پردازش می‌شوند. این روش می‌تواند باعث کاهش بار پردازشی و بهینه‌سازی استفاده از حافظه شود، زیرا منابع به صورت کارآمدتری بین پردازش‌های مختلف توزیع می‌شوند.</a:t>
            </a:r>
            <a:r>
              <a:rPr lang="en-US" sz="2000" i="0" dirty="0">
                <a:effectLst/>
                <a:latin typeface="IRANSansWeb(FaNum)" panose="02040503050201020203" pitchFamily="18" charset="-78"/>
                <a:cs typeface="IRANSansWeb(FaNum)" panose="02040503050201020203" pitchFamily="18" charset="-78"/>
              </a:rPr>
              <a:t> </a:t>
            </a:r>
            <a:r>
              <a:rPr lang="fa-IR" sz="2000" i="0" dirty="0">
                <a:effectLst/>
                <a:latin typeface="IRANSansWeb(FaNum)" panose="02040503050201020203" pitchFamily="18" charset="-78"/>
                <a:cs typeface="IRANSansWeb(FaNum)" panose="02040503050201020203" pitchFamily="18" charset="-78"/>
              </a:rPr>
              <a:t>استفاده از پردازش دسته‌ای همچنین به کاهش تأخیر     </a:t>
            </a:r>
            <a:r>
              <a:rPr lang="en-US" sz="2000" i="0" dirty="0">
                <a:effectLst/>
                <a:latin typeface="IRANSansWeb(FaNum)" panose="02040503050201020203" pitchFamily="18" charset="-78"/>
                <a:cs typeface="IRANSansWeb(FaNum)" panose="02040503050201020203" pitchFamily="18" charset="-78"/>
              </a:rPr>
              <a:t>Latency)</a:t>
            </a:r>
            <a:r>
              <a:rPr lang="fa-IR" sz="2000" i="0" dirty="0">
                <a:effectLst/>
                <a:latin typeface="IRANSansWeb(FaNum)" panose="02040503050201020203" pitchFamily="18" charset="-78"/>
                <a:cs typeface="IRANSansWeb(FaNum)" panose="02040503050201020203" pitchFamily="18" charset="-78"/>
              </a:rPr>
              <a:t>)</a:t>
            </a:r>
            <a:r>
              <a:rPr lang="en-US" sz="2000" i="0" dirty="0">
                <a:effectLst/>
                <a:latin typeface="IRANSansWeb(FaNum)" panose="02040503050201020203" pitchFamily="18" charset="-78"/>
                <a:cs typeface="IRANSansWeb(FaNum)" panose="02040503050201020203" pitchFamily="18" charset="-78"/>
              </a:rPr>
              <a:t> </a:t>
            </a:r>
            <a:r>
              <a:rPr lang="fa-IR" sz="2000" i="0" dirty="0">
                <a:effectLst/>
                <a:latin typeface="IRANSansWeb(FaNum)" panose="02040503050201020203" pitchFamily="18" charset="-78"/>
                <a:cs typeface="IRANSansWeb(FaNum)" panose="02040503050201020203" pitchFamily="18" charset="-78"/>
              </a:rPr>
              <a:t>و افزایش سرعت پردازش کلی سیستم کمک می‌کند.</a:t>
            </a:r>
          </a:p>
          <a:p>
            <a:pPr algn="just" rtl="1"/>
            <a:endParaRPr lang="fa-IR" sz="2000" dirty="0">
              <a:latin typeface="IRANSansWeb(FaNum)" panose="02040503050201020203" pitchFamily="18" charset="-78"/>
              <a:cs typeface="IRANSansWeb(FaNum)" panose="02040503050201020203" pitchFamily="18" charset="-78"/>
            </a:endParaRP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sp>
        <p:nvSpPr>
          <p:cNvPr id="11" name="Rectangle 10">
            <a:extLst>
              <a:ext uri="{FF2B5EF4-FFF2-40B4-BE49-F238E27FC236}">
                <a16:creationId xmlns:a16="http://schemas.microsoft.com/office/drawing/2014/main" id="{AEC27141-0BFE-4AE3-B4D8-1DCCC5C27947}"/>
              </a:ext>
            </a:extLst>
          </p:cNvPr>
          <p:cNvSpPr/>
          <p:nvPr/>
        </p:nvSpPr>
        <p:spPr>
          <a:xfrm>
            <a:off x="3733799" y="4114800"/>
            <a:ext cx="3837433" cy="356349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Glossary Main image">
            <a:extLst>
              <a:ext uri="{FF2B5EF4-FFF2-40B4-BE49-F238E27FC236}">
                <a16:creationId xmlns:a16="http://schemas.microsoft.com/office/drawing/2014/main" id="{AFC00E71-7E0A-4B74-B787-7CFDC39B56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595" y="4230557"/>
            <a:ext cx="3291840"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435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1720427" y="329184"/>
            <a:ext cx="12123589" cy="731021"/>
          </a:xfrm>
          <a:prstGeom prst="rect">
            <a:avLst/>
          </a:prstGeom>
          <a:noFill/>
          <a:ln/>
        </p:spPr>
        <p:txBody>
          <a:bodyPr wrap="none" rtlCol="0" anchor="t"/>
          <a:lstStyle/>
          <a:p>
            <a:pPr algn="just" rtl="1"/>
            <a:r>
              <a:rPr lang="fa-IR" sz="4000" b="1" dirty="0">
                <a:solidFill>
                  <a:srgbClr val="7030A0"/>
                </a:solidFill>
                <a:latin typeface="IRANSansWeb(FaNum)" panose="02040503050201020203" pitchFamily="18" charset="-78"/>
                <a:cs typeface="IRANSansWeb(FaNum)" panose="02040503050201020203" pitchFamily="18" charset="-78"/>
              </a:rPr>
              <a:t>6. مدیریت مصرف پردازش و حافظه</a:t>
            </a:r>
            <a:endParaRPr lang="en-US" sz="4000" b="1" dirty="0">
              <a:solidFill>
                <a:srgbClr val="7030A0"/>
              </a:solidFill>
              <a:latin typeface="IRANSansWeb(FaNum)" panose="02040503050201020203" pitchFamily="18" charset="-78"/>
              <a:cs typeface="IRANSansWeb(FaNum)" panose="02040503050201020203" pitchFamily="18" charset="-78"/>
            </a:endParaRPr>
          </a:p>
        </p:txBody>
      </p:sp>
      <p:sp>
        <p:nvSpPr>
          <p:cNvPr id="5" name="Rectangle: Rounded Corners 4">
            <a:extLst>
              <a:ext uri="{FF2B5EF4-FFF2-40B4-BE49-F238E27FC236}">
                <a16:creationId xmlns:a16="http://schemas.microsoft.com/office/drawing/2014/main" id="{A44882EC-C580-4BF0-8E8F-E89177DF7E72}"/>
              </a:ext>
            </a:extLst>
          </p:cNvPr>
          <p:cNvSpPr/>
          <p:nvPr/>
        </p:nvSpPr>
        <p:spPr>
          <a:xfrm>
            <a:off x="846667" y="1130543"/>
            <a:ext cx="13015637" cy="6769874"/>
          </a:xfrm>
          <a:prstGeom prst="roundRect">
            <a:avLst/>
          </a:prstGeom>
          <a:solidFill>
            <a:schemeClr val="accent3">
              <a:lumMod val="20000"/>
              <a:lumOff val="80000"/>
            </a:schemeClr>
          </a:solidFill>
          <a:ln>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a-IR" dirty="0"/>
          </a:p>
          <a:p>
            <a:pPr algn="ctr"/>
            <a:endParaRPr lang="fa-IR" dirty="0"/>
          </a:p>
          <a:p>
            <a:pPr algn="ctr"/>
            <a:endParaRPr lang="fa-IR" dirty="0"/>
          </a:p>
          <a:p>
            <a:pPr algn="ctr"/>
            <a:endParaRPr lang="en-US" dirty="0"/>
          </a:p>
        </p:txBody>
      </p:sp>
      <p:sp>
        <p:nvSpPr>
          <p:cNvPr id="8" name="TextBox 7">
            <a:extLst>
              <a:ext uri="{FF2B5EF4-FFF2-40B4-BE49-F238E27FC236}">
                <a16:creationId xmlns:a16="http://schemas.microsoft.com/office/drawing/2014/main" id="{CE041C7D-09FC-46D6-945B-3076D5A696C7}"/>
              </a:ext>
            </a:extLst>
          </p:cNvPr>
          <p:cNvSpPr txBox="1"/>
          <p:nvPr/>
        </p:nvSpPr>
        <p:spPr>
          <a:xfrm>
            <a:off x="1129652" y="1325648"/>
            <a:ext cx="12371096" cy="2677656"/>
          </a:xfrm>
          <a:prstGeom prst="rect">
            <a:avLst/>
          </a:prstGeom>
          <a:noFill/>
        </p:spPr>
        <p:txBody>
          <a:bodyPr wrap="square" rtlCol="0">
            <a:spAutoFit/>
          </a:bodyPr>
          <a:lstStyle/>
          <a:p>
            <a:pPr algn="just" rtl="1"/>
            <a:endParaRPr lang="fa-IR" sz="2000" dirty="0">
              <a:solidFill>
                <a:schemeClr val="tx1">
                  <a:lumMod val="95000"/>
                  <a:lumOff val="5000"/>
                </a:schemeClr>
              </a:solidFill>
              <a:latin typeface="IRANSansWeb(FaNum)" panose="02040503050201020203" pitchFamily="18" charset="-78"/>
              <a:cs typeface="IRANSansWeb(FaNum)" panose="02040503050201020203" pitchFamily="18" charset="-78"/>
            </a:endParaRPr>
          </a:p>
          <a:p>
            <a:pPr algn="just" rtl="1"/>
            <a:r>
              <a:rPr lang="fa-IR" sz="2400" b="1" dirty="0">
                <a:latin typeface="IRANSansWeb(FaNum)" panose="02040503050201020203" pitchFamily="18" charset="-78"/>
                <a:cs typeface="IRANSansWeb(FaNum)" panose="02040503050201020203" pitchFamily="18" charset="-78"/>
              </a:rPr>
              <a:t>تکنیک‌های بهینه‌سازی مصرف منابع:</a:t>
            </a:r>
          </a:p>
          <a:p>
            <a:pPr algn="just" rtl="1"/>
            <a:endParaRPr lang="fa-IR" sz="2400" b="1" dirty="0">
              <a:latin typeface="IRANSansWeb(FaNum)" panose="02040503050201020203" pitchFamily="18" charset="-78"/>
              <a:cs typeface="IRANSansWeb(FaNum)" panose="02040503050201020203" pitchFamily="18" charset="-78"/>
            </a:endParaRPr>
          </a:p>
          <a:p>
            <a:pPr algn="just" rtl="1"/>
            <a:r>
              <a:rPr lang="fa-IR" sz="2000" i="0" dirty="0">
                <a:solidFill>
                  <a:srgbClr val="7030A0"/>
                </a:solidFill>
                <a:effectLst/>
                <a:latin typeface="IRANSansWeb(FaNum)" panose="02040503050201020203" pitchFamily="18" charset="-78"/>
                <a:cs typeface="IRANSansWeb(FaNum)" panose="02040503050201020203" pitchFamily="18" charset="-78"/>
              </a:rPr>
              <a:t>هرس مدل(</a:t>
            </a:r>
            <a:r>
              <a:rPr lang="en-US" sz="2000" i="0" dirty="0">
                <a:solidFill>
                  <a:srgbClr val="7030A0"/>
                </a:solidFill>
                <a:effectLst/>
                <a:latin typeface="IRANSansWeb(FaNum)" panose="02040503050201020203" pitchFamily="18" charset="-78"/>
                <a:cs typeface="IRANSansWeb(FaNum)" panose="02040503050201020203" pitchFamily="18" charset="-78"/>
              </a:rPr>
              <a:t>Model Pruning</a:t>
            </a:r>
            <a:r>
              <a:rPr lang="fa-IR" sz="2000" i="0" dirty="0">
                <a:solidFill>
                  <a:srgbClr val="7030A0"/>
                </a:solidFill>
                <a:effectLst/>
                <a:latin typeface="IRANSansWeb(FaNum)" panose="02040503050201020203" pitchFamily="18" charset="-78"/>
                <a:cs typeface="IRANSansWeb(FaNum)" panose="02040503050201020203" pitchFamily="18" charset="-78"/>
              </a:rPr>
              <a:t>)</a:t>
            </a:r>
            <a:r>
              <a:rPr lang="en-US" sz="2000" i="0" dirty="0">
                <a:solidFill>
                  <a:srgbClr val="7030A0"/>
                </a:solidFill>
                <a:effectLst/>
                <a:latin typeface="IRANSansWeb(FaNum)" panose="02040503050201020203" pitchFamily="18" charset="-78"/>
                <a:cs typeface="IRANSansWeb(FaNum)" panose="02040503050201020203" pitchFamily="18" charset="-78"/>
              </a:rPr>
              <a:t> </a:t>
            </a:r>
            <a:endParaRPr lang="fa-IR" sz="2000" i="0" dirty="0">
              <a:solidFill>
                <a:srgbClr val="7030A0"/>
              </a:solidFill>
              <a:effectLst/>
              <a:latin typeface="IRANSansWeb(FaNum)" panose="02040503050201020203" pitchFamily="18" charset="-78"/>
              <a:cs typeface="IRANSansWeb(FaNum)" panose="02040503050201020203" pitchFamily="18" charset="-78"/>
            </a:endParaRPr>
          </a:p>
          <a:p>
            <a:pPr algn="just" rtl="1"/>
            <a:r>
              <a:rPr lang="fa-IR" sz="2000" i="0" dirty="0">
                <a:effectLst/>
                <a:latin typeface="IRANSansWeb(FaNum)" panose="02040503050201020203" pitchFamily="18" charset="-78"/>
                <a:cs typeface="IRANSansWeb(FaNum)" panose="02040503050201020203" pitchFamily="18" charset="-78"/>
              </a:rPr>
              <a:t>یکی از تکنیک‌های مهم برای کاهش اندازه مدل‌ها بدون افت چشمگیر در دقت است. در این روش، بخش‌هایی از مدل که کمترین اهمیت را دارند (مانند وزن‌های کم‌اثر) حذف می‌شوند. این کار باعث کاهش حجم مدل و در نتیجه کاهش مصرف حافظه و افزایش سرعت پردازش می‌شود.</a:t>
            </a:r>
            <a:r>
              <a:rPr lang="en-US" sz="2000" i="0" dirty="0">
                <a:effectLst/>
                <a:latin typeface="IRANSansWeb(FaNum)" panose="02040503050201020203" pitchFamily="18" charset="-78"/>
                <a:cs typeface="IRANSansWeb(FaNum)" panose="02040503050201020203" pitchFamily="18" charset="-78"/>
              </a:rPr>
              <a:t>Model Pruning</a:t>
            </a:r>
            <a:r>
              <a:rPr lang="fa-IR" sz="2000" i="0" dirty="0">
                <a:effectLst/>
                <a:latin typeface="IRANSansWeb(FaNum)" panose="02040503050201020203" pitchFamily="18" charset="-78"/>
                <a:cs typeface="IRANSansWeb(FaNum)" panose="02040503050201020203" pitchFamily="18" charset="-78"/>
              </a:rPr>
              <a:t> به خصوص در مواردی که نیاز به اجرای مدل‌ها در دستگاه‌های با منابع محدود مانند موبایل‌ها یا دستگاه‌های </a:t>
            </a:r>
            <a:r>
              <a:rPr lang="en-US" sz="2000" i="0" dirty="0">
                <a:effectLst/>
                <a:latin typeface="IRANSansWeb(FaNum)" panose="02040503050201020203" pitchFamily="18" charset="-78"/>
                <a:cs typeface="IRANSansWeb(FaNum)" panose="02040503050201020203" pitchFamily="18" charset="-78"/>
              </a:rPr>
              <a:t>IoT</a:t>
            </a:r>
            <a:r>
              <a:rPr lang="fa-IR" sz="2000" i="0" dirty="0">
                <a:effectLst/>
                <a:latin typeface="IRANSansWeb(FaNum)" panose="02040503050201020203" pitchFamily="18" charset="-78"/>
                <a:cs typeface="IRANSansWeb(FaNum)" panose="02040503050201020203" pitchFamily="18" charset="-78"/>
              </a:rPr>
              <a:t> </a:t>
            </a:r>
            <a:r>
              <a:rPr lang="en-US" sz="2000" i="0" dirty="0">
                <a:effectLst/>
                <a:latin typeface="IRANSansWeb(FaNum)" panose="02040503050201020203" pitchFamily="18" charset="-78"/>
                <a:cs typeface="IRANSansWeb(FaNum)" panose="02040503050201020203" pitchFamily="18" charset="-78"/>
              </a:rPr>
              <a:t> </a:t>
            </a:r>
            <a:r>
              <a:rPr lang="fa-IR" sz="2000" i="0" dirty="0">
                <a:effectLst/>
                <a:latin typeface="IRANSansWeb(FaNum)" panose="02040503050201020203" pitchFamily="18" charset="-78"/>
                <a:cs typeface="IRANSansWeb(FaNum)" panose="02040503050201020203" pitchFamily="18" charset="-78"/>
              </a:rPr>
              <a:t>وجود دارد، بسیار مؤثر است.</a:t>
            </a:r>
          </a:p>
        </p:txBody>
      </p:sp>
      <p:pic>
        <p:nvPicPr>
          <p:cNvPr id="9" name="Picture 8">
            <a:extLst>
              <a:ext uri="{FF2B5EF4-FFF2-40B4-BE49-F238E27FC236}">
                <a16:creationId xmlns:a16="http://schemas.microsoft.com/office/drawing/2014/main" id="{317D09A1-8505-41B6-BDE5-E73FE0D12BFE}"/>
              </a:ext>
            </a:extLst>
          </p:cNvPr>
          <p:cNvPicPr>
            <a:picLocks noChangeAspect="1"/>
          </p:cNvPicPr>
          <p:nvPr/>
        </p:nvPicPr>
        <p:blipFill>
          <a:blip r:embed="rId3"/>
          <a:stretch>
            <a:fillRect/>
          </a:stretch>
        </p:blipFill>
        <p:spPr>
          <a:xfrm>
            <a:off x="55256" y="7522397"/>
            <a:ext cx="1079277" cy="613224"/>
          </a:xfrm>
          <a:prstGeom prst="rect">
            <a:avLst/>
          </a:prstGeom>
        </p:spPr>
      </p:pic>
      <p:sp>
        <p:nvSpPr>
          <p:cNvPr id="11" name="Rectangle 10">
            <a:extLst>
              <a:ext uri="{FF2B5EF4-FFF2-40B4-BE49-F238E27FC236}">
                <a16:creationId xmlns:a16="http://schemas.microsoft.com/office/drawing/2014/main" id="{AEC27141-0BFE-4AE3-B4D8-1DCCC5C27947}"/>
              </a:ext>
            </a:extLst>
          </p:cNvPr>
          <p:cNvSpPr/>
          <p:nvPr/>
        </p:nvSpPr>
        <p:spPr>
          <a:xfrm>
            <a:off x="1720428" y="4114800"/>
            <a:ext cx="11574948" cy="342993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Pruning in Deep Learning Model. Pruning in deep learning basically used… |  by Souvik Paul | Medium">
            <a:extLst>
              <a:ext uri="{FF2B5EF4-FFF2-40B4-BE49-F238E27FC236}">
                <a16:creationId xmlns:a16="http://schemas.microsoft.com/office/drawing/2014/main" id="{1CE8D57A-F206-4B5A-87FB-CA73A29A75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5944" y="4248363"/>
            <a:ext cx="5812537" cy="32963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runing Models with NVIDIA Transfer Learning Toolkit | NVIDIA Technical Blog">
            <a:extLst>
              <a:ext uri="{FF2B5EF4-FFF2-40B4-BE49-F238E27FC236}">
                <a16:creationId xmlns:a16="http://schemas.microsoft.com/office/drawing/2014/main" id="{AB332BEB-7672-418C-97C3-E89C1B89EC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4376" y="4293646"/>
            <a:ext cx="4627876" cy="322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315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5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5384</TotalTime>
  <Words>1130</Words>
  <Application>Microsoft Office PowerPoint</Application>
  <PresentationFormat>Custom</PresentationFormat>
  <Paragraphs>141</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IRANSansWeb(FaNum)</vt:lpstr>
      <vt:lpstr>Open Sans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Administrator</cp:lastModifiedBy>
  <cp:revision>298</cp:revision>
  <dcterms:created xsi:type="dcterms:W3CDTF">2024-06-19T13:09:18Z</dcterms:created>
  <dcterms:modified xsi:type="dcterms:W3CDTF">2024-09-01T08:27:48Z</dcterms:modified>
</cp:coreProperties>
</file>